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media/image20.jpg" ContentType="image/jpg"/>
  <Override PartName="/ppt/theme/themeOverride16.xml" ContentType="application/vnd.openxmlformats-officedocument.themeOverride+xml"/>
  <Override PartName="/ppt/media/image21.jpg" ContentType="image/jpg"/>
  <Override PartName="/ppt/media/image22.jpg" ContentType="image/jpg"/>
  <Override PartName="/ppt/theme/themeOverride17.xml" ContentType="application/vnd.openxmlformats-officedocument.themeOverride+xml"/>
  <Override PartName="/ppt/media/image23.jpg" ContentType="image/jpg"/>
  <Override PartName="/ppt/media/image24.jpg" ContentType="image/jpg"/>
  <Override PartName="/ppt/theme/themeOverride18.xml" ContentType="application/vnd.openxmlformats-officedocument.themeOverride+xml"/>
  <Override PartName="/ppt/media/image25.jpg" ContentType="image/jpg"/>
  <Override PartName="/ppt/theme/themeOverride19.xml" ContentType="application/vnd.openxmlformats-officedocument.themeOverride+xml"/>
  <Override PartName="/ppt/theme/themeOverride20.xml" ContentType="application/vnd.openxmlformats-officedocument.themeOverride+xml"/>
  <Override PartName="/ppt/media/image26.jpg" ContentType="image/jpg"/>
  <Override PartName="/ppt/theme/themeOverride21.xml" ContentType="application/vnd.openxmlformats-officedocument.themeOverride+xml"/>
  <Override PartName="/ppt/media/image27.jpg" ContentType="image/jpg"/>
  <Override PartName="/ppt/theme/themeOverride22.xml" ContentType="application/vnd.openxmlformats-officedocument.themeOverride+xml"/>
  <Override PartName="/ppt/theme/themeOverride23.xml" ContentType="application/vnd.openxmlformats-officedocument.themeOverride+xml"/>
  <Override PartName="/ppt/theme/themeOverride24.xml" ContentType="application/vnd.openxmlformats-officedocument.themeOverride+xml"/>
  <Override PartName="/ppt/theme/themeOverride25.xml" ContentType="application/vnd.openxmlformats-officedocument.themeOverride+xml"/>
  <Override PartName="/ppt/media/image28.jpg" ContentType="image/jpg"/>
  <Override PartName="/ppt/theme/themeOverride26.xml" ContentType="application/vnd.openxmlformats-officedocument.themeOverride+xml"/>
  <Override PartName="/ppt/theme/themeOverride27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74" r:id="rId2"/>
    <p:sldMasterId id="2147483687" r:id="rId3"/>
    <p:sldMasterId id="2147483700" r:id="rId4"/>
    <p:sldMasterId id="2147483726" r:id="rId5"/>
    <p:sldMasterId id="2147483739" r:id="rId6"/>
  </p:sldMasterIdLst>
  <p:notesMasterIdLst>
    <p:notesMasterId r:id="rId39"/>
  </p:notesMasterIdLst>
  <p:handoutMasterIdLst>
    <p:handoutMasterId r:id="rId40"/>
  </p:handoutMasterIdLst>
  <p:sldIdLst>
    <p:sldId id="256" r:id="rId7"/>
    <p:sldId id="1056" r:id="rId8"/>
    <p:sldId id="258" r:id="rId9"/>
    <p:sldId id="259" r:id="rId10"/>
    <p:sldId id="1085" r:id="rId11"/>
    <p:sldId id="1084" r:id="rId12"/>
    <p:sldId id="260" r:id="rId13"/>
    <p:sldId id="1060" r:id="rId14"/>
    <p:sldId id="1077" r:id="rId15"/>
    <p:sldId id="1078" r:id="rId16"/>
    <p:sldId id="1076" r:id="rId17"/>
    <p:sldId id="269" r:id="rId18"/>
    <p:sldId id="1061" r:id="rId19"/>
    <p:sldId id="1062" r:id="rId20"/>
    <p:sldId id="1081" r:id="rId21"/>
    <p:sldId id="1063" r:id="rId22"/>
    <p:sldId id="1064" r:id="rId23"/>
    <p:sldId id="1066" r:id="rId24"/>
    <p:sldId id="1069" r:id="rId25"/>
    <p:sldId id="1065" r:id="rId26"/>
    <p:sldId id="1067" r:id="rId27"/>
    <p:sldId id="279" r:id="rId28"/>
    <p:sldId id="1068" r:id="rId29"/>
    <p:sldId id="1082" r:id="rId30"/>
    <p:sldId id="1072" r:id="rId31"/>
    <p:sldId id="1079" r:id="rId32"/>
    <p:sldId id="1071" r:id="rId33"/>
    <p:sldId id="1080" r:id="rId34"/>
    <p:sldId id="1073" r:id="rId35"/>
    <p:sldId id="1083" r:id="rId36"/>
    <p:sldId id="1074" r:id="rId37"/>
    <p:sldId id="1075" r:id="rId38"/>
  </p:sldIdLst>
  <p:sldSz cx="12192000" cy="6858000"/>
  <p:notesSz cx="6797675" cy="9929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449A942F-F974-4B9D-85C6-5F808E4DC45F}">
          <p14:sldIdLst>
            <p14:sldId id="256"/>
            <p14:sldId id="1056"/>
            <p14:sldId id="258"/>
            <p14:sldId id="259"/>
            <p14:sldId id="1085"/>
            <p14:sldId id="1084"/>
            <p14:sldId id="260"/>
            <p14:sldId id="1060"/>
            <p14:sldId id="1077"/>
            <p14:sldId id="1078"/>
            <p14:sldId id="1076"/>
            <p14:sldId id="269"/>
            <p14:sldId id="1061"/>
            <p14:sldId id="1062"/>
            <p14:sldId id="1081"/>
            <p14:sldId id="1063"/>
            <p14:sldId id="1064"/>
            <p14:sldId id="1066"/>
            <p14:sldId id="1069"/>
            <p14:sldId id="1065"/>
            <p14:sldId id="1067"/>
            <p14:sldId id="279"/>
            <p14:sldId id="1068"/>
            <p14:sldId id="1082"/>
            <p14:sldId id="1072"/>
            <p14:sldId id="1079"/>
            <p14:sldId id="1071"/>
            <p14:sldId id="1080"/>
            <p14:sldId id="1073"/>
            <p14:sldId id="1083"/>
            <p14:sldId id="1074"/>
            <p14:sldId id="107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049" userDrawn="1">
          <p15:clr>
            <a:srgbClr val="A4A3A4"/>
          </p15:clr>
        </p15:guide>
        <p15:guide id="2" pos="302" userDrawn="1">
          <p15:clr>
            <a:srgbClr val="A4A3A4"/>
          </p15:clr>
        </p15:guide>
        <p15:guide id="3" pos="1186" userDrawn="1">
          <p15:clr>
            <a:srgbClr val="A4A3A4"/>
          </p15:clr>
        </p15:guide>
        <p15:guide id="4" pos="1753" userDrawn="1">
          <p15:clr>
            <a:srgbClr val="A4A3A4"/>
          </p15:clr>
        </p15:guide>
        <p15:guide id="5" pos="2570" userDrawn="1">
          <p15:clr>
            <a:srgbClr val="A4A3A4"/>
          </p15:clr>
        </p15:guide>
        <p15:guide id="6" pos="6199" userDrawn="1">
          <p15:clr>
            <a:srgbClr val="A4A3A4"/>
          </p15:clr>
        </p15:guide>
        <p15:guide id="7" pos="7174" userDrawn="1">
          <p15:clr>
            <a:srgbClr val="A4A3A4"/>
          </p15:clr>
        </p15:guide>
        <p15:guide id="8" pos="529" userDrawn="1">
          <p15:clr>
            <a:srgbClr val="A4A3A4"/>
          </p15:clr>
        </p15:guide>
        <p15:guide id="9" pos="1685" userDrawn="1">
          <p15:clr>
            <a:srgbClr val="A4A3A4"/>
          </p15:clr>
        </p15:guide>
        <p15:guide id="10" pos="1255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ользователь" initials="П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B949"/>
    <a:srgbClr val="BD8C2D"/>
    <a:srgbClr val="F16A30"/>
    <a:srgbClr val="FBC412"/>
    <a:srgbClr val="29BFE4"/>
    <a:srgbClr val="136B9D"/>
    <a:srgbClr val="F69C2A"/>
    <a:srgbClr val="E7E6E6"/>
    <a:srgbClr val="009DFF"/>
    <a:srgbClr val="009D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799" autoAdjust="0"/>
    <p:restoredTop sz="86409" autoAdjust="0"/>
  </p:normalViewPr>
  <p:slideViewPr>
    <p:cSldViewPr snapToGrid="0">
      <p:cViewPr varScale="1">
        <p:scale>
          <a:sx n="114" d="100"/>
          <a:sy n="114" d="100"/>
        </p:scale>
        <p:origin x="1002" y="114"/>
      </p:cViewPr>
      <p:guideLst>
        <p:guide orient="horz" pos="1049"/>
        <p:guide pos="302"/>
        <p:guide pos="1186"/>
        <p:guide pos="1753"/>
        <p:guide pos="2570"/>
        <p:guide pos="6199"/>
        <p:guide pos="7174"/>
        <p:guide pos="529"/>
        <p:guide pos="1685"/>
        <p:guide pos="1255"/>
      </p:guideLst>
    </p:cSldViewPr>
  </p:slideViewPr>
  <p:outlineViewPr>
    <p:cViewPr>
      <p:scale>
        <a:sx n="33" d="100"/>
        <a:sy n="33" d="100"/>
      </p:scale>
      <p:origin x="0" y="-375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2979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presProps" Target="presProps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handoutMaster" Target="handoutMasters/handoutMaster1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viewProps" Target="viewProps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20" Type="http://schemas.openxmlformats.org/officeDocument/2006/relationships/slide" Target="slides/slide14.xml"/><Relationship Id="rId41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E74B71-1976-4783-BF0E-9B2A6B9149BF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CBC48D-76E5-4F6C-A012-22F9F3E32A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949197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21B062-C2B5-414A-837C-14B8A9001D7A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B37FE6-1790-4E02-AB02-5C5A97E030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340833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ABD082-A5F1-EC5B-01E2-268CAE95BA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72AC2E1-8FCE-1390-CC50-B31EC659DF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807D4DA-4498-94A6-9245-D860BFED03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386E3EB-CDDF-BCE5-CD2F-9A525F5BC9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15BA8A3-8AAC-9271-B2EC-9C686EBFF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76BC-E997-4138-96E0-2F24832490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9853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3BC751-2154-F235-D85B-5BA93FE65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4ED7BD7-0307-52F3-795E-845F298CAF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9131CAE-7FFD-E3CB-D2FD-2FD9AC4867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24A28B0-570C-980E-C222-29E11A3D0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00C5F01-BFA8-3C02-0CDD-6DF5B2849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76BC-E997-4138-96E0-2F24832490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381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2F702FB-EA32-56D9-6B06-FF6DF03B81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D7FE8B8-C9D9-B567-62FC-A8B030725F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1D69B22-0FCC-7A77-8C11-C42E9D34ED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629B461-FA84-DF24-05E5-3F04660FA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9EAD89-442E-F22E-910B-E14CCFF8D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76BC-E997-4138-96E0-2F24832490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25901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Чист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04204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ABD082-A5F1-EC5B-01E2-268CAE95BA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72AC2E1-8FCE-1390-CC50-B31EC659DF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807D4DA-4498-94A6-9245-D860BFED03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386E3EB-CDDF-BCE5-CD2F-9A525F5BC9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15BA8A3-8AAC-9271-B2EC-9C686EBFF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9358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F4D4FA-E2D0-3026-99CE-4E4202E2C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4B7A50F-8E98-8B4E-5B0F-715320DA8E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5C7060-6321-9C97-F20C-C72252BBD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122A253-1F66-CA8D-696D-683397AD4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AFE1FAE-4CFE-F128-DDA3-E01BFF49D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29424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03DE7F-77B1-5EDA-FFAC-D872E0E84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873E3FD-384E-C0CE-58B1-BCC9C465F2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20488DF-F075-2621-9404-A97BA6EB9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AED6074-247F-D65E-E47C-7867A2233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0679047-382E-8BE3-952B-2932854B3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7370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E19857-F03E-3D66-9321-EB1745866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B064D4A-43FB-F400-3F07-A2FF95170D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F190B59-384E-9C1D-BB79-13A59FAD64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EE5AC2-1998-DEA3-7B0C-E74A312FA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2CA58F2-2A55-EE47-CBB0-D51C69A63D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238DCCC-7524-FD13-5298-E7B844BE3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71637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10133B-B2BB-6593-1157-33994960CD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0435205-1E97-D129-42C4-F56662BC52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A0BD8E1-E726-3AC1-B079-3F15AB47A2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43EB6A2-CAFB-8078-20BE-9893785FE0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C0A6146-7FDD-6003-0585-FBC7B414A0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41CB0EE-FDDE-E332-B975-7B90F71D3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2CF8499-B5BE-1E5D-D541-C7068490A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5AF04E0-FF79-D5CC-71E3-A57E139AE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4354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4820D9-EE0E-3F4D-A3A7-EC64C78E11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6389B3B-1838-577D-B6C9-25339DCB5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939B696-D724-7283-D7C4-78A2D4E881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6D48C47-8571-A564-B99E-585F7CD86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0229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AB0DC4E-605F-117A-3461-1823E42AB9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CAA8D1D-65FF-D323-0957-C1DD877E6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AA7A2A0-57D8-8C73-B03D-7351DF039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026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F4D4FA-E2D0-3026-99CE-4E4202E2C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4B7A50F-8E98-8B4E-5B0F-715320DA8E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5C7060-6321-9C97-F20C-C72252BBD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122A253-1F66-CA8D-696D-683397AD4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AFE1FAE-4CFE-F128-DDA3-E01BFF49D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76BC-E997-4138-96E0-2F24832490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80981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2A7642-FECB-540C-98CB-B42D8E36A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67BCC96-DD8B-948B-E292-F95E2294C1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CA5835A-E78F-BF32-D9C5-44BE5E1003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E0BAFFB-253A-7FBC-3572-191870E241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63BC39A-C26C-AA64-9091-8CA4A92FB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599699F-CD38-5EDE-6A64-238DCF61D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91908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6D832A-3F2D-B20C-CA54-809735631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4266BD6-4934-5D86-38C3-2FFFD3666F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FE3EEEF-15D4-A598-AB5B-662F8E80D5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BDB6917-6D1A-A222-45A1-5505820F9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2392AD5-DCB4-0055-9D22-47DFEEF218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914C432-3801-7B97-AA53-AF51FCDB1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12261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3BC751-2154-F235-D85B-5BA93FE65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4ED7BD7-0307-52F3-795E-845F298CAF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9131CAE-7FFD-E3CB-D2FD-2FD9AC4867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24A28B0-570C-980E-C222-29E11A3D0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00C5F01-BFA8-3C02-0CDD-6DF5B2849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15382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2F702FB-EA32-56D9-6B06-FF6DF03B81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D7FE8B8-C9D9-B567-62FC-A8B030725F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1D69B22-0FCC-7A77-8C11-C42E9D34ED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629B461-FA84-DF24-05E5-3F04660FA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9EAD89-442E-F22E-910B-E14CCFF8D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496495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Чист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14032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ABD082-A5F1-EC5B-01E2-268CAE95BA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72AC2E1-8FCE-1390-CC50-B31EC659DF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807D4DA-4498-94A6-9245-D860BFED03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386E3EB-CDDF-BCE5-CD2F-9A525F5BC9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15BA8A3-8AAC-9271-B2EC-9C686EBFF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70880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F4D4FA-E2D0-3026-99CE-4E4202E2C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4B7A50F-8E98-8B4E-5B0F-715320DA8E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5C7060-6321-9C97-F20C-C72252BBD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122A253-1F66-CA8D-696D-683397AD4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AFE1FAE-4CFE-F128-DDA3-E01BFF49D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84730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03DE7F-77B1-5EDA-FFAC-D872E0E84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873E3FD-384E-C0CE-58B1-BCC9C465F2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20488DF-F075-2621-9404-A97BA6EB9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AED6074-247F-D65E-E47C-7867A2233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0679047-382E-8BE3-952B-2932854B3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46172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E19857-F03E-3D66-9321-EB1745866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B064D4A-43FB-F400-3F07-A2FF95170D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F190B59-384E-9C1D-BB79-13A59FAD64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EE5AC2-1998-DEA3-7B0C-E74A312FA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2CA58F2-2A55-EE47-CBB0-D51C69A63D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238DCCC-7524-FD13-5298-E7B844BE3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94833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10133B-B2BB-6593-1157-33994960CD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0435205-1E97-D129-42C4-F56662BC52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A0BD8E1-E726-3AC1-B079-3F15AB47A2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43EB6A2-CAFB-8078-20BE-9893785FE0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C0A6146-7FDD-6003-0585-FBC7B414A0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41CB0EE-FDDE-E332-B975-7B90F71D3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2CF8499-B5BE-1E5D-D541-C7068490A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5AF04E0-FF79-D5CC-71E3-A57E139AE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688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03DE7F-77B1-5EDA-FFAC-D872E0E84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873E3FD-384E-C0CE-58B1-BCC9C465F2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20488DF-F075-2621-9404-A97BA6EB9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AED6074-247F-D65E-E47C-7867A2233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0679047-382E-8BE3-952B-2932854B3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76BC-E997-4138-96E0-2F24832490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019879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4820D9-EE0E-3F4D-A3A7-EC64C78E11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6389B3B-1838-577D-B6C9-25339DCB5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939B696-D724-7283-D7C4-78A2D4E881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6D48C47-8571-A564-B99E-585F7CD86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0466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AB0DC4E-605F-117A-3461-1823E42AB9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CAA8D1D-65FF-D323-0957-C1DD877E6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AA7A2A0-57D8-8C73-B03D-7351DF039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759794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2A7642-FECB-540C-98CB-B42D8E36A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67BCC96-DD8B-948B-E292-F95E2294C1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CA5835A-E78F-BF32-D9C5-44BE5E1003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E0BAFFB-253A-7FBC-3572-191870E241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63BC39A-C26C-AA64-9091-8CA4A92FB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599699F-CD38-5EDE-6A64-238DCF61D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92162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6D832A-3F2D-B20C-CA54-809735631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4266BD6-4934-5D86-38C3-2FFFD3666F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FE3EEEF-15D4-A598-AB5B-662F8E80D5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BDB6917-6D1A-A222-45A1-5505820F9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2392AD5-DCB4-0055-9D22-47DFEEF218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914C432-3801-7B97-AA53-AF51FCDB1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59585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3BC751-2154-F235-D85B-5BA93FE65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4ED7BD7-0307-52F3-795E-845F298CAF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9131CAE-7FFD-E3CB-D2FD-2FD9AC4867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24A28B0-570C-980E-C222-29E11A3D0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00C5F01-BFA8-3C02-0CDD-6DF5B2849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21018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2F702FB-EA32-56D9-6B06-FF6DF03B81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D7FE8B8-C9D9-B567-62FC-A8B030725F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1D69B22-0FCC-7A77-8C11-C42E9D34ED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629B461-FA84-DF24-05E5-3F04660FA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9EAD89-442E-F22E-910B-E14CCFF8D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10446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Чист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22119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ABD082-A5F1-EC5B-01E2-268CAE95BA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72AC2E1-8FCE-1390-CC50-B31EC659DF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807D4DA-4498-94A6-9245-D860BFED03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386E3EB-CDDF-BCE5-CD2F-9A525F5BC9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15BA8A3-8AAC-9271-B2EC-9C686EBFF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708806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F4D4FA-E2D0-3026-99CE-4E4202E2C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4B7A50F-8E98-8B4E-5B0F-715320DA8E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5C7060-6321-9C97-F20C-C72252BBD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122A253-1F66-CA8D-696D-683397AD4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AFE1FAE-4CFE-F128-DDA3-E01BFF49D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847308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03DE7F-77B1-5EDA-FFAC-D872E0E84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873E3FD-384E-C0CE-58B1-BCC9C465F2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20488DF-F075-2621-9404-A97BA6EB9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AED6074-247F-D65E-E47C-7867A2233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0679047-382E-8BE3-952B-2932854B3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4617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E19857-F03E-3D66-9321-EB1745866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B064D4A-43FB-F400-3F07-A2FF95170D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F190B59-384E-9C1D-BB79-13A59FAD64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EE5AC2-1998-DEA3-7B0C-E74A312FA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2CA58F2-2A55-EE47-CBB0-D51C69A63D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238DCCC-7524-FD13-5298-E7B844BE3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76BC-E997-4138-96E0-2F24832490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065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E19857-F03E-3D66-9321-EB1745866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B064D4A-43FB-F400-3F07-A2FF95170D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F190B59-384E-9C1D-BB79-13A59FAD64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EE5AC2-1998-DEA3-7B0C-E74A312FA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2CA58F2-2A55-EE47-CBB0-D51C69A63D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238DCCC-7524-FD13-5298-E7B844BE3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948336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10133B-B2BB-6593-1157-33994960CD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0435205-1E97-D129-42C4-F56662BC52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A0BD8E1-E726-3AC1-B079-3F15AB47A2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43EB6A2-CAFB-8078-20BE-9893785FE0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C0A6146-7FDD-6003-0585-FBC7B414A0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41CB0EE-FDDE-E332-B975-7B90F71D3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2CF8499-B5BE-1E5D-D541-C7068490A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5AF04E0-FF79-D5CC-71E3-A57E139AE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68893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4820D9-EE0E-3F4D-A3A7-EC64C78E11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6389B3B-1838-577D-B6C9-25339DCB5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939B696-D724-7283-D7C4-78A2D4E881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6D48C47-8571-A564-B99E-585F7CD86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04664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AB0DC4E-605F-117A-3461-1823E42AB9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CAA8D1D-65FF-D323-0957-C1DD877E6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AA7A2A0-57D8-8C73-B03D-7351DF039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759794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2A7642-FECB-540C-98CB-B42D8E36A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67BCC96-DD8B-948B-E292-F95E2294C1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CA5835A-E78F-BF32-D9C5-44BE5E1003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E0BAFFB-253A-7FBC-3572-191870E241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63BC39A-C26C-AA64-9091-8CA4A92FB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599699F-CD38-5EDE-6A64-238DCF61D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92162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6D832A-3F2D-B20C-CA54-809735631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4266BD6-4934-5D86-38C3-2FFFD3666F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FE3EEEF-15D4-A598-AB5B-662F8E80D5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BDB6917-6D1A-A222-45A1-5505820F9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2392AD5-DCB4-0055-9D22-47DFEEF218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914C432-3801-7B97-AA53-AF51FCDB1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59585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3BC751-2154-F235-D85B-5BA93FE65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4ED7BD7-0307-52F3-795E-845F298CAF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9131CAE-7FFD-E3CB-D2FD-2FD9AC4867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24A28B0-570C-980E-C222-29E11A3D0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00C5F01-BFA8-3C02-0CDD-6DF5B2849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21018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2F702FB-EA32-56D9-6B06-FF6DF03B81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D7FE8B8-C9D9-B567-62FC-A8B030725F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1D69B22-0FCC-7A77-8C11-C42E9D34ED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629B461-FA84-DF24-05E5-3F04660FA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9EAD89-442E-F22E-910B-E14CCFF8D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10446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Чист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22119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ABD082-A5F1-EC5B-01E2-268CAE95BA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72AC2E1-8FCE-1390-CC50-B31EC659DF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807D4DA-4498-94A6-9245-D860BFED03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386E3EB-CDDF-BCE5-CD2F-9A525F5BC9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15BA8A3-8AAC-9271-B2EC-9C686EBFF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042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10133B-B2BB-6593-1157-33994960CD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0435205-1E97-D129-42C4-F56662BC52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A0BD8E1-E726-3AC1-B079-3F15AB47A2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43EB6A2-CAFB-8078-20BE-9893785FE0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C0A6146-7FDD-6003-0585-FBC7B414A0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41CB0EE-FDDE-E332-B975-7B90F71D3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2CF8499-B5BE-1E5D-D541-C7068490A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5AF04E0-FF79-D5CC-71E3-A57E139AE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76BC-E997-4138-96E0-2F24832490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338531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F4D4FA-E2D0-3026-99CE-4E4202E2C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4B7A50F-8E98-8B4E-5B0F-715320DA8E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5C7060-6321-9C97-F20C-C72252BBD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122A253-1F66-CA8D-696D-683397AD4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AFE1FAE-4CFE-F128-DDA3-E01BFF49D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045700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03DE7F-77B1-5EDA-FFAC-D872E0E84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873E3FD-384E-C0CE-58B1-BCC9C465F2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20488DF-F075-2621-9404-A97BA6EB9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AED6074-247F-D65E-E47C-7867A2233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0679047-382E-8BE3-952B-2932854B3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367653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E19857-F03E-3D66-9321-EB1745866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B064D4A-43FB-F400-3F07-A2FF95170D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F190B59-384E-9C1D-BB79-13A59FAD64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EE5AC2-1998-DEA3-7B0C-E74A312FA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2CA58F2-2A55-EE47-CBB0-D51C69A63D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238DCCC-7524-FD13-5298-E7B844BE3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422858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10133B-B2BB-6593-1157-33994960CD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0435205-1E97-D129-42C4-F56662BC52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A0BD8E1-E726-3AC1-B079-3F15AB47A2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43EB6A2-CAFB-8078-20BE-9893785FE0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C0A6146-7FDD-6003-0585-FBC7B414A0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41CB0EE-FDDE-E332-B975-7B90F71D3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2CF8499-B5BE-1E5D-D541-C7068490A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5AF04E0-FF79-D5CC-71E3-A57E139AE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772824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4820D9-EE0E-3F4D-A3A7-EC64C78E11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6389B3B-1838-577D-B6C9-25339DCB5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939B696-D724-7283-D7C4-78A2D4E881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6D48C47-8571-A564-B99E-585F7CD86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054062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AB0DC4E-605F-117A-3461-1823E42AB9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CAA8D1D-65FF-D323-0957-C1DD877E6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AA7A2A0-57D8-8C73-B03D-7351DF039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671557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2A7642-FECB-540C-98CB-B42D8E36A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67BCC96-DD8B-948B-E292-F95E2294C1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CA5835A-E78F-BF32-D9C5-44BE5E1003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E0BAFFB-253A-7FBC-3572-191870E241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63BC39A-C26C-AA64-9091-8CA4A92FB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599699F-CD38-5EDE-6A64-238DCF61D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663185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6D832A-3F2D-B20C-CA54-809735631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4266BD6-4934-5D86-38C3-2FFFD3666F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FE3EEEF-15D4-A598-AB5B-662F8E80D5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BDB6917-6D1A-A222-45A1-5505820F9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2392AD5-DCB4-0055-9D22-47DFEEF218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914C432-3801-7B97-AA53-AF51FCDB1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82353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3BC751-2154-F235-D85B-5BA93FE65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4ED7BD7-0307-52F3-795E-845F298CAF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9131CAE-7FFD-E3CB-D2FD-2FD9AC4867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24A28B0-570C-980E-C222-29E11A3D0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00C5F01-BFA8-3C02-0CDD-6DF5B2849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297145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2F702FB-EA32-56D9-6B06-FF6DF03B81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D7FE8B8-C9D9-B567-62FC-A8B030725F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1D69B22-0FCC-7A77-8C11-C42E9D34ED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629B461-FA84-DF24-05E5-3F04660FA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9EAD89-442E-F22E-910B-E14CCFF8D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6865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4820D9-EE0E-3F4D-A3A7-EC64C78E11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6389B3B-1838-577D-B6C9-25339DCB5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939B696-D724-7283-D7C4-78A2D4E881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6D48C47-8571-A564-B99E-585F7CD86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76BC-E997-4138-96E0-2F24832490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88965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Чист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644723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ABD082-A5F1-EC5B-01E2-268CAE95BA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72AC2E1-8FCE-1390-CC50-B31EC659DF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807D4DA-4498-94A6-9245-D860BFED03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386E3EB-CDDF-BCE5-CD2F-9A525F5BC9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15BA8A3-8AAC-9271-B2EC-9C686EBFF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04273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F4D4FA-E2D0-3026-99CE-4E4202E2C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4B7A50F-8E98-8B4E-5B0F-715320DA8E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5C7060-6321-9C97-F20C-C72252BBD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122A253-1F66-CA8D-696D-683397AD4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AFE1FAE-4CFE-F128-DDA3-E01BFF49D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045700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03DE7F-77B1-5EDA-FFAC-D872E0E84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873E3FD-384E-C0CE-58B1-BCC9C465F2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20488DF-F075-2621-9404-A97BA6EB9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AED6074-247F-D65E-E47C-7867A2233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0679047-382E-8BE3-952B-2932854B3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367653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E19857-F03E-3D66-9321-EB1745866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B064D4A-43FB-F400-3F07-A2FF95170D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F190B59-384E-9C1D-BB79-13A59FAD64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EE5AC2-1998-DEA3-7B0C-E74A312FA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2CA58F2-2A55-EE47-CBB0-D51C69A63D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238DCCC-7524-FD13-5298-E7B844BE3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422858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10133B-B2BB-6593-1157-33994960CD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0435205-1E97-D129-42C4-F56662BC52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A0BD8E1-E726-3AC1-B079-3F15AB47A2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43EB6A2-CAFB-8078-20BE-9893785FE0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C0A6146-7FDD-6003-0585-FBC7B414A0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41CB0EE-FDDE-E332-B975-7B90F71D3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2CF8499-B5BE-1E5D-D541-C7068490A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5AF04E0-FF79-D5CC-71E3-A57E139AE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772824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4820D9-EE0E-3F4D-A3A7-EC64C78E11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6389B3B-1838-577D-B6C9-25339DCB5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939B696-D724-7283-D7C4-78A2D4E881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6D48C47-8571-A564-B99E-585F7CD86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054062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AB0DC4E-605F-117A-3461-1823E42AB9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CAA8D1D-65FF-D323-0957-C1DD877E6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AA7A2A0-57D8-8C73-B03D-7351DF039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671557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2A7642-FECB-540C-98CB-B42D8E36A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67BCC96-DD8B-948B-E292-F95E2294C1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CA5835A-E78F-BF32-D9C5-44BE5E1003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E0BAFFB-253A-7FBC-3572-191870E241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63BC39A-C26C-AA64-9091-8CA4A92FB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599699F-CD38-5EDE-6A64-238DCF61D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663185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6D832A-3F2D-B20C-CA54-809735631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4266BD6-4934-5D86-38C3-2FFFD3666F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FE3EEEF-15D4-A598-AB5B-662F8E80D5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BDB6917-6D1A-A222-45A1-5505820F9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2392AD5-DCB4-0055-9D22-47DFEEF218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914C432-3801-7B97-AA53-AF51FCDB1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823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AB0DC4E-605F-117A-3461-1823E42AB9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CAA8D1D-65FF-D323-0957-C1DD877E6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AA7A2A0-57D8-8C73-B03D-7351DF039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76BC-E997-4138-96E0-2F24832490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930828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3BC751-2154-F235-D85B-5BA93FE65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4ED7BD7-0307-52F3-795E-845F298CAF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9131CAE-7FFD-E3CB-D2FD-2FD9AC4867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24A28B0-570C-980E-C222-29E11A3D0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00C5F01-BFA8-3C02-0CDD-6DF5B2849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297145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2F702FB-EA32-56D9-6B06-FF6DF03B81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D7FE8B8-C9D9-B567-62FC-A8B030725F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1D69B22-0FCC-7A77-8C11-C42E9D34ED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629B461-FA84-DF24-05E5-3F04660FA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9EAD89-442E-F22E-910B-E14CCFF8D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686513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Чист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6447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2A7642-FECB-540C-98CB-B42D8E36A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67BCC96-DD8B-948B-E292-F95E2294C1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CA5835A-E78F-BF32-D9C5-44BE5E1003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E0BAFFB-253A-7FBC-3572-191870E241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63BC39A-C26C-AA64-9091-8CA4A92FB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599699F-CD38-5EDE-6A64-238DCF61D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76BC-E997-4138-96E0-2F24832490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3018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6D832A-3F2D-B20C-CA54-809735631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4266BD6-4934-5D86-38C3-2FFFD3666F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FE3EEEF-15D4-A598-AB5B-662F8E80D5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BDB6917-6D1A-A222-45A1-5505820F9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2392AD5-DCB4-0055-9D22-47DFEEF218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914C432-3801-7B97-AA53-AF51FCDB1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76BC-E997-4138-96E0-2F24832490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1107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AD7D38-5918-FCB4-6D29-BC8D52C71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5D5121-1914-469D-7EC6-EA1B3C387B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597D487-45AD-CC13-CB0F-13AD72F5C4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A5DFDE9-6CD6-5866-E6F4-20E106760B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FB06156-CE90-D314-72AB-0F66F783A8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9476BC-E997-4138-96E0-2F24832490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133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AD7D38-5918-FCB4-6D29-BC8D52C71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5D5121-1914-469D-7EC6-EA1B3C387B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597D487-45AD-CC13-CB0F-13AD72F5C4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A5DFDE9-6CD6-5866-E6F4-20E106760B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FB06156-CE90-D314-72AB-0F66F783A8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9393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AD7D38-5918-FCB4-6D29-BC8D52C71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5D5121-1914-469D-7EC6-EA1B3C387B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597D487-45AD-CC13-CB0F-13AD72F5C4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A5DFDE9-6CD6-5866-E6F4-20E106760B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FB06156-CE90-D314-72AB-0F66F783A8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4362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AD7D38-5918-FCB4-6D29-BC8D52C71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5D5121-1914-469D-7EC6-EA1B3C387B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597D487-45AD-CC13-CB0F-13AD72F5C4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A5DFDE9-6CD6-5866-E6F4-20E106760B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FB06156-CE90-D314-72AB-0F66F783A8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4362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AD7D38-5918-FCB4-6D29-BC8D52C71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5D5121-1914-469D-7EC6-EA1B3C387B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597D487-45AD-CC13-CB0F-13AD72F5C4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A5DFDE9-6CD6-5866-E6F4-20E106760B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FB06156-CE90-D314-72AB-0F66F783A8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18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AD7D38-5918-FCB4-6D29-BC8D52C71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5D5121-1914-469D-7EC6-EA1B3C387B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597D487-45AD-CC13-CB0F-13AD72F5C4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A5DFDE9-6CD6-5866-E6F4-20E106760B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FB06156-CE90-D314-72AB-0F66F783A8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18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Relationship Id="rId6" Type="http://schemas.openxmlformats.org/officeDocument/2006/relationships/image" Target="../media/image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6.png"/><Relationship Id="rId3" Type="http://schemas.openxmlformats.org/officeDocument/2006/relationships/image" Target="../media/image2.jpeg"/><Relationship Id="rId7" Type="http://schemas.openxmlformats.org/officeDocument/2006/relationships/image" Target="../media/image16.png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0.xml"/><Relationship Id="rId6" Type="http://schemas.openxmlformats.org/officeDocument/2006/relationships/image" Target="../media/image3.png"/><Relationship Id="rId11" Type="http://schemas.openxmlformats.org/officeDocument/2006/relationships/image" Target="../media/image11.png"/><Relationship Id="rId5" Type="http://schemas.openxmlformats.org/officeDocument/2006/relationships/image" Target="../media/image15.png"/><Relationship Id="rId15" Type="http://schemas.openxmlformats.org/officeDocument/2006/relationships/image" Target="../media/image19.png"/><Relationship Id="rId10" Type="http://schemas.openxmlformats.org/officeDocument/2006/relationships/image" Target="../media/image18.png"/><Relationship Id="rId4" Type="http://schemas.openxmlformats.org/officeDocument/2006/relationships/image" Target="../media/image14.png"/><Relationship Id="rId9" Type="http://schemas.openxmlformats.org/officeDocument/2006/relationships/image" Target="../media/image8.png"/><Relationship Id="rId1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11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.xml"/><Relationship Id="rId5" Type="http://schemas.openxmlformats.org/officeDocument/2006/relationships/image" Target="../media/image16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3.xml"/><Relationship Id="rId5" Type="http://schemas.openxmlformats.org/officeDocument/2006/relationships/image" Target="../media/image18.png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4.xml"/><Relationship Id="rId5" Type="http://schemas.openxmlformats.org/officeDocument/2006/relationships/image" Target="../media/image17.png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38.xml"/><Relationship Id="rId1" Type="http://schemas.openxmlformats.org/officeDocument/2006/relationships/themeOverride" Target="../theme/themeOverride15.xml"/><Relationship Id="rId5" Type="http://schemas.openxmlformats.org/officeDocument/2006/relationships/image" Target="../media/image20.jp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6.xml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6.xml"/><Relationship Id="rId1" Type="http://schemas.openxmlformats.org/officeDocument/2006/relationships/themeOverride" Target="../theme/themeOverride17.xml"/><Relationship Id="rId6" Type="http://schemas.openxmlformats.org/officeDocument/2006/relationships/image" Target="../media/image18.png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8.xml"/><Relationship Id="rId5" Type="http://schemas.openxmlformats.org/officeDocument/2006/relationships/image" Target="../media/image14.png"/><Relationship Id="rId4" Type="http://schemas.openxmlformats.org/officeDocument/2006/relationships/image" Target="../media/image25.jp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jpeg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9.xml"/><Relationship Id="rId6" Type="http://schemas.openxmlformats.org/officeDocument/2006/relationships/image" Target="../media/image18.png"/><Relationship Id="rId5" Type="http://schemas.openxmlformats.org/officeDocument/2006/relationships/image" Target="../media/image10.png"/><Relationship Id="rId10" Type="http://schemas.openxmlformats.org/officeDocument/2006/relationships/image" Target="../media/image7.png"/><Relationship Id="rId4" Type="http://schemas.openxmlformats.org/officeDocument/2006/relationships/image" Target="../media/image17.png"/><Relationship Id="rId9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0.xml"/><Relationship Id="rId5" Type="http://schemas.openxmlformats.org/officeDocument/2006/relationships/image" Target="../media/image24.jpg"/><Relationship Id="rId4" Type="http://schemas.openxmlformats.org/officeDocument/2006/relationships/image" Target="../media/image20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62.xml"/><Relationship Id="rId1" Type="http://schemas.openxmlformats.org/officeDocument/2006/relationships/themeOverride" Target="../theme/themeOverride21.xml"/><Relationship Id="rId4" Type="http://schemas.openxmlformats.org/officeDocument/2006/relationships/image" Target="../media/image27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62.xml"/><Relationship Id="rId1" Type="http://schemas.openxmlformats.org/officeDocument/2006/relationships/themeOverride" Target="../theme/themeOverride22.xml"/><Relationship Id="rId5" Type="http://schemas.openxmlformats.org/officeDocument/2006/relationships/image" Target="../media/image11.png"/><Relationship Id="rId4" Type="http://schemas.openxmlformats.org/officeDocument/2006/relationships/image" Target="../media/image1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50.xml"/><Relationship Id="rId1" Type="http://schemas.openxmlformats.org/officeDocument/2006/relationships/themeOverride" Target="../theme/themeOverride23.xml"/><Relationship Id="rId4" Type="http://schemas.openxmlformats.org/officeDocument/2006/relationships/image" Target="../media/image24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50.xml"/><Relationship Id="rId1" Type="http://schemas.openxmlformats.org/officeDocument/2006/relationships/themeOverride" Target="../theme/themeOverride24.xml"/><Relationship Id="rId4" Type="http://schemas.openxmlformats.org/officeDocument/2006/relationships/image" Target="../media/image24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5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g"/><Relationship Id="rId4" Type="http://schemas.openxmlformats.org/officeDocument/2006/relationships/image" Target="../media/image25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6.xml"/><Relationship Id="rId4" Type="http://schemas.openxmlformats.org/officeDocument/2006/relationships/image" Target="../media/image25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7.xml"/><Relationship Id="rId5" Type="http://schemas.openxmlformats.org/officeDocument/2006/relationships/image" Target="../media/image14.png"/><Relationship Id="rId4" Type="http://schemas.openxmlformats.org/officeDocument/2006/relationships/image" Target="../media/image2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0">
              <a:srgbClr val="00AC73"/>
            </a:gs>
            <a:gs pos="30000">
              <a:srgbClr val="00A894"/>
            </a:gs>
            <a:gs pos="71000">
              <a:srgbClr val="00A2D3"/>
            </a:gs>
            <a:gs pos="100000">
              <a:srgbClr val="009DFE"/>
            </a:gs>
          </a:gsLst>
          <a:lin ang="21594000" scaled="0"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D7ADFF1-E9EE-4240-A87A-07D77F5563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 bwMode="auto">
          <a:xfrm>
            <a:off x="1006580" y="3054102"/>
            <a:ext cx="10510250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en-US" sz="6000" b="1" dirty="0">
                <a:solidFill>
                  <a:schemeClr val="bg1"/>
                </a:solidFill>
                <a:ea typeface="Yu Gothic UI Semibold"/>
              </a:rPr>
              <a:t>ESG-</a:t>
            </a:r>
            <a:r>
              <a:rPr lang="ru-RU" sz="6000" b="1" dirty="0">
                <a:solidFill>
                  <a:schemeClr val="bg1"/>
                </a:solidFill>
                <a:ea typeface="Yu Gothic UI Semibold"/>
              </a:rPr>
              <a:t>ДАННЫЕ</a:t>
            </a:r>
            <a:endParaRPr lang="en-US" sz="6000" b="1" dirty="0">
              <a:solidFill>
                <a:schemeClr val="bg1"/>
              </a:solidFill>
              <a:ea typeface="Yu Gothic UI Semibold"/>
            </a:endParaRPr>
          </a:p>
          <a:p>
            <a:pPr algn="ctr">
              <a:defRPr/>
            </a:pPr>
            <a:r>
              <a:rPr lang="ru-RU" sz="6000" b="1" dirty="0">
                <a:solidFill>
                  <a:schemeClr val="bg1"/>
                </a:solidFill>
                <a:ea typeface="Yu Gothic UI Semibold"/>
              </a:rPr>
              <a:t>Отчет об устойчивом развитии</a:t>
            </a:r>
          </a:p>
          <a:p>
            <a:pPr algn="ctr">
              <a:defRPr/>
            </a:pPr>
            <a:r>
              <a:rPr lang="ru-RU" sz="6000" b="1" dirty="0">
                <a:solidFill>
                  <a:schemeClr val="bg1"/>
                </a:solidFill>
                <a:ea typeface="Yu Gothic UI Semibold"/>
              </a:rPr>
              <a:t>УК ОЭЗ ППТ «Узловая»</a:t>
            </a:r>
          </a:p>
          <a:p>
            <a:pPr algn="ctr">
              <a:defRPr/>
            </a:pPr>
            <a:endParaRPr lang="ru-RU" sz="6000" b="1" dirty="0">
              <a:solidFill>
                <a:schemeClr val="bg1"/>
              </a:solidFill>
              <a:ea typeface="Roboto Condensed"/>
            </a:endParaRPr>
          </a:p>
          <a:p>
            <a:pPr>
              <a:defRPr/>
            </a:pPr>
            <a:endParaRPr lang="ru-RU" sz="6000" b="1" dirty="0">
              <a:solidFill>
                <a:schemeClr val="bg1"/>
              </a:solidFill>
            </a:endParaRPr>
          </a:p>
          <a:p>
            <a:pPr>
              <a:defRPr/>
            </a:pPr>
            <a:endParaRPr lang="ru-RU" sz="6000" b="1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76BC-E997-4138-96E0-2F248324900F}" type="slidenum">
              <a:rPr lang="ru-RU" smtClean="0"/>
              <a:t>1</a:t>
            </a:fld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5E2937B-7994-41A0-8C37-1E18652632A0}"/>
              </a:ext>
            </a:extLst>
          </p:cNvPr>
          <p:cNvSpPr/>
          <p:nvPr/>
        </p:nvSpPr>
        <p:spPr>
          <a:xfrm>
            <a:off x="5682052" y="6256707"/>
            <a:ext cx="11592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chemeClr val="bg1"/>
                </a:solidFill>
                <a:latin typeface="Yu Gothic UI"/>
                <a:ea typeface="Yu Gothic UI"/>
              </a:rPr>
              <a:t>2025 год </a:t>
            </a:r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0">
              <a:srgbClr val="00AC73"/>
            </a:gs>
            <a:gs pos="30000">
              <a:srgbClr val="00A894"/>
            </a:gs>
            <a:gs pos="71000">
              <a:srgbClr val="00A2D3"/>
            </a:gs>
            <a:gs pos="100000">
              <a:srgbClr val="009DFE"/>
            </a:gs>
          </a:gsLst>
          <a:lin ang="21594000" scaled="0"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107378E-1924-40ED-95EE-A1D6FE09B4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0"/>
            <a:ext cx="12192000" cy="6858000"/>
          </a:xfrm>
          <a:prstGeom prst="rect">
            <a:avLst/>
          </a:prstGeom>
        </p:spPr>
      </p:pic>
      <p:cxnSp>
        <p:nvCxnSpPr>
          <p:cNvPr id="3" name="Прямая соединительная линия 2"/>
          <p:cNvCxnSpPr>
            <a:cxnSpLocks/>
          </p:cNvCxnSpPr>
          <p:nvPr/>
        </p:nvCxnSpPr>
        <p:spPr bwMode="auto">
          <a:xfrm>
            <a:off x="0" y="6101255"/>
            <a:ext cx="1219199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5"/>
          <p:cNvSpPr txBox="1"/>
          <p:nvPr/>
        </p:nvSpPr>
        <p:spPr bwMode="auto">
          <a:xfrm>
            <a:off x="565809" y="281168"/>
            <a:ext cx="10754039" cy="55297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2000" b="1" dirty="0"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ESG-</a:t>
            </a:r>
            <a:r>
              <a:rPr lang="ru-RU" sz="2000" b="1" dirty="0"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данные 2025 – </a:t>
            </a:r>
            <a:r>
              <a:rPr lang="en-US" sz="2000" b="1" dirty="0"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E </a:t>
            </a:r>
            <a:endParaRPr lang="ru-RU" sz="2000" b="1" dirty="0">
              <a:solidFill>
                <a:prstClr val="white"/>
              </a:solidFill>
              <a:latin typeface="Times New Roman" panose="02020603050405020304" pitchFamily="18" charset="0"/>
              <a:ea typeface="Yu Gothic UI Semibold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1570825" y="6298915"/>
            <a:ext cx="342418" cy="365125"/>
          </a:xfrm>
        </p:spPr>
        <p:txBody>
          <a:bodyPr/>
          <a:lstStyle/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482699"/>
              </p:ext>
            </p:extLst>
          </p:nvPr>
        </p:nvGraphicFramePr>
        <p:xfrm>
          <a:off x="478367" y="1115312"/>
          <a:ext cx="10910358" cy="546100"/>
        </p:xfrm>
        <a:graphic>
          <a:graphicData uri="http://schemas.openxmlformats.org/drawingml/2006/table">
            <a:tbl>
              <a:tblPr/>
              <a:tblGrid>
                <a:gridCol w="3640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71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1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038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615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4199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4384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№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Область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ЦУР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Показатель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Метод расчета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Значение</a:t>
                      </a:r>
                    </a:p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2024-2025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1848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ЭКОЛОГИЯ (Е)</a:t>
                      </a:r>
                    </a:p>
                  </a:txBody>
                  <a:tcPr marL="8972" marR="8972" marT="89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4496544"/>
              </p:ext>
            </p:extLst>
          </p:nvPr>
        </p:nvGraphicFramePr>
        <p:xfrm>
          <a:off x="482599" y="1658372"/>
          <a:ext cx="10892873" cy="4819585"/>
        </p:xfrm>
        <a:graphic>
          <a:graphicData uri="http://schemas.openxmlformats.org/drawingml/2006/table">
            <a:tbl>
              <a:tblPr/>
              <a:tblGrid>
                <a:gridCol w="3598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98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9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94786830"/>
                    </a:ext>
                  </a:extLst>
                </a:gridCol>
                <a:gridCol w="57531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024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30511">
                  <a:extLst>
                    <a:ext uri="{9D8B030D-6E8A-4147-A177-3AD203B41FA5}">
                      <a16:colId xmlns:a16="http://schemas.microsoft.com/office/drawing/2014/main" val="2061051176"/>
                    </a:ext>
                  </a:extLst>
                </a:gridCol>
              </a:tblGrid>
              <a:tr h="588980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15.</a:t>
                      </a: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/>
                      <a:endParaRPr lang="ru-RU" sz="11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  <a:p>
                      <a:pPr marL="6985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Энергопотребление и воздействие на климат</a:t>
                      </a:r>
                      <a:endParaRPr lang="ru-RU" dirty="0"/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rowSpan="6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615" marR="5615" marT="5615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Выбросы парниковых газов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0" algn="l">
                        <a:spcBef>
                          <a:spcPts val="15"/>
                        </a:spcBef>
                        <a:spcAft>
                          <a:spcPts val="0"/>
                        </a:spcAft>
                        <a:tabLst>
                          <a:tab pos="261620" algn="l"/>
                          <a:tab pos="828040" algn="l"/>
                          <a:tab pos="2030730" algn="l"/>
                          <a:tab pos="3166110" algn="l"/>
                          <a:tab pos="3467735" algn="l"/>
                          <a:tab pos="4362450" algn="l"/>
                          <a:tab pos="5590540" algn="l"/>
                        </a:tabLs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а) объем выбросов парниковых газов от автомобильного транспорта УК ИП/ПТ/ОЭЗ/ТОР в отчетном периоде, т СО2-экв.;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Bef>
                          <a:spcPts val="15"/>
                        </a:spcBef>
                        <a:spcAft>
                          <a:spcPts val="0"/>
                        </a:spcAft>
                        <a:tabLst>
                          <a:tab pos="261620" algn="l"/>
                          <a:tab pos="828040" algn="l"/>
                          <a:tab pos="2030730" algn="l"/>
                          <a:tab pos="3166110" algn="l"/>
                          <a:tab pos="3467735" algn="l"/>
                          <a:tab pos="4362450" algn="l"/>
                          <a:tab pos="5590540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78,72 </a:t>
                      </a: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88,7195</a:t>
                      </a: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1973904"/>
                  </a:ext>
                </a:extLst>
              </a:tr>
              <a:tr h="6553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985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61620" algn="l"/>
                          <a:tab pos="828040" algn="l"/>
                          <a:tab pos="2030730" algn="l"/>
                          <a:tab pos="3166110" algn="l"/>
                          <a:tab pos="3467735" algn="l"/>
                          <a:tab pos="4362450" algn="l"/>
                          <a:tab pos="5590540" algn="l"/>
                        </a:tabLst>
                        <a:defRPr/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б) объем выбросов парниковых газов от автомобильного транспорта резидентов ИП/ПТ/ОЭЗ/ТОР в отчетном периоде, т СО2-экв.;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61620" algn="l"/>
                          <a:tab pos="828040" algn="l"/>
                          <a:tab pos="2030730" algn="l"/>
                          <a:tab pos="3166110" algn="l"/>
                          <a:tab pos="3467735" algn="l"/>
                          <a:tab pos="4362450" algn="l"/>
                          <a:tab pos="5590540" algn="l"/>
                        </a:tabLst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0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4773166"/>
                  </a:ext>
                </a:extLst>
              </a:tr>
              <a:tr h="40956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6985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61620" algn="l"/>
                          <a:tab pos="828040" algn="l"/>
                          <a:tab pos="2030730" algn="l"/>
                          <a:tab pos="3166110" algn="l"/>
                          <a:tab pos="3467735" algn="l"/>
                          <a:tab pos="4362450" algn="l"/>
                          <a:tab pos="5590540" algn="l"/>
                        </a:tabLst>
                        <a:defRPr/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в) объем выбросов парниковых газов от производства резидентов ИП/ПТ/ОЭЗ/ТОР в отчетном периоде, т СО2-экв.;</a:t>
                      </a:r>
                    </a:p>
                  </a:txBody>
                  <a:tcPr marL="68580" marR="68580" marT="0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2511213"/>
                  </a:ext>
                </a:extLst>
              </a:tr>
              <a:tr h="40956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985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61620" algn="l"/>
                          <a:tab pos="828040" algn="l"/>
                          <a:tab pos="2030730" algn="l"/>
                          <a:tab pos="3166110" algn="l"/>
                          <a:tab pos="3467735" algn="l"/>
                          <a:tab pos="4362450" algn="l"/>
                          <a:tab pos="5590540" algn="l"/>
                        </a:tabLst>
                        <a:defRPr/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г) объем косвенных выбросов парниковых газов от производства потребляемой электрической и тепловой энергии УК ИП/ПТ/ОЭЗ/ТОР в отчетном периоде, т СО2-экв.;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5129976"/>
                  </a:ext>
                </a:extLst>
              </a:tr>
              <a:tr h="6420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985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61620" algn="l"/>
                          <a:tab pos="828040" algn="l"/>
                          <a:tab pos="2030730" algn="l"/>
                          <a:tab pos="3166110" algn="l"/>
                          <a:tab pos="3467735" algn="l"/>
                          <a:tab pos="4362450" algn="l"/>
                          <a:tab pos="5590540" algn="l"/>
                        </a:tabLst>
                        <a:defRPr/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д) объем косвенных выбросов парниковых газов от производства потребляемой электрической и тепловой энергии резидентов ИП/ПТ/ОЭЗ/ТОР в отчетном периоде, т СО2-экв.;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7709979"/>
                  </a:ext>
                </a:extLst>
              </a:tr>
              <a:tr h="21140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6985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61620" algn="l"/>
                          <a:tab pos="828040" algn="l"/>
                          <a:tab pos="2030730" algn="l"/>
                          <a:tab pos="3166110" algn="l"/>
                          <a:tab pos="3467735" algn="l"/>
                          <a:tab pos="4362450" algn="l"/>
                          <a:tab pos="5590540" algn="l"/>
                        </a:tabLst>
                        <a:defRPr/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е) проведение мероприятий, направленных на снижение выбросов парниковых газов</a:t>
                      </a:r>
                    </a:p>
                  </a:txBody>
                  <a:tcPr marL="68580" marR="68580" marT="0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применение раствора </a:t>
                      </a:r>
                      <a:r>
                        <a:rPr lang="ru-RU" sz="1100" kern="1200" dirty="0" err="1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AdBlue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 для очистки выхлопных газов транспортных средств на  дизельном топливе </a:t>
                      </a: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применение раствора </a:t>
                      </a:r>
                      <a:r>
                        <a:rPr lang="ru-RU" sz="1100" kern="1200" dirty="0" err="1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AdBlue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 для очистки выхлопных газов транспортных средств на  дизельном топливе </a:t>
                      </a:r>
                    </a:p>
                    <a:p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4552031"/>
                  </a:ext>
                </a:extLst>
              </a:tr>
            </a:tbl>
          </a:graphicData>
        </a:graphic>
      </p:graphicFrame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8E2F323-3032-499E-AE88-06C2641190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2003888" y="3088735"/>
            <a:ext cx="682625" cy="680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2078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0">
              <a:srgbClr val="00AC73"/>
            </a:gs>
            <a:gs pos="30000">
              <a:srgbClr val="00A894"/>
            </a:gs>
            <a:gs pos="71000">
              <a:srgbClr val="00A2D3"/>
            </a:gs>
            <a:gs pos="100000">
              <a:srgbClr val="009DFE"/>
            </a:gs>
          </a:gsLst>
          <a:lin ang="21594000" scaled="0"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107378E-1924-40ED-95EE-A1D6FE09B4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0"/>
            <a:ext cx="12192000" cy="6858000"/>
          </a:xfrm>
          <a:prstGeom prst="rect">
            <a:avLst/>
          </a:prstGeom>
        </p:spPr>
      </p:pic>
      <p:cxnSp>
        <p:nvCxnSpPr>
          <p:cNvPr id="3" name="Прямая соединительная линия 2"/>
          <p:cNvCxnSpPr>
            <a:cxnSpLocks/>
          </p:cNvCxnSpPr>
          <p:nvPr/>
        </p:nvCxnSpPr>
        <p:spPr bwMode="auto">
          <a:xfrm>
            <a:off x="0" y="6101255"/>
            <a:ext cx="1219199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5"/>
          <p:cNvSpPr txBox="1"/>
          <p:nvPr/>
        </p:nvSpPr>
        <p:spPr bwMode="auto">
          <a:xfrm>
            <a:off x="565809" y="281168"/>
            <a:ext cx="10754039" cy="55297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2000" b="1" dirty="0"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ESG-</a:t>
            </a:r>
            <a:r>
              <a:rPr lang="ru-RU" sz="2000" b="1" dirty="0"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данные 2025 – </a:t>
            </a:r>
            <a:r>
              <a:rPr lang="en-US" sz="2000" b="1" dirty="0"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E </a:t>
            </a:r>
            <a:endParaRPr lang="ru-RU" sz="2000" b="1" dirty="0">
              <a:solidFill>
                <a:prstClr val="white"/>
              </a:solidFill>
              <a:latin typeface="Times New Roman" panose="02020603050405020304" pitchFamily="18" charset="0"/>
              <a:ea typeface="Yu Gothic UI Semibold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1599332" y="6391157"/>
            <a:ext cx="268815" cy="365125"/>
          </a:xfrm>
        </p:spPr>
        <p:txBody>
          <a:bodyPr/>
          <a:lstStyle/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579374"/>
              </p:ext>
            </p:extLst>
          </p:nvPr>
        </p:nvGraphicFramePr>
        <p:xfrm>
          <a:off x="479425" y="1115312"/>
          <a:ext cx="10909300" cy="546100"/>
        </p:xfrm>
        <a:graphic>
          <a:graphicData uri="http://schemas.openxmlformats.org/drawingml/2006/table">
            <a:tbl>
              <a:tblPr/>
              <a:tblGrid>
                <a:gridCol w="3545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4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9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531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5045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4384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№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Область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ЦУР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Показатель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Метод расчета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Значение</a:t>
                      </a:r>
                    </a:p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2024-2025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1848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ЭКОЛОГИЯ (Е)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7270201"/>
              </p:ext>
            </p:extLst>
          </p:nvPr>
        </p:nvGraphicFramePr>
        <p:xfrm>
          <a:off x="479424" y="1662611"/>
          <a:ext cx="10909300" cy="5126311"/>
        </p:xfrm>
        <a:graphic>
          <a:graphicData uri="http://schemas.openxmlformats.org/drawingml/2006/table">
            <a:tbl>
              <a:tblPr/>
              <a:tblGrid>
                <a:gridCol w="3541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44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74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038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531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7311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73112">
                  <a:extLst>
                    <a:ext uri="{9D8B030D-6E8A-4147-A177-3AD203B41FA5}">
                      <a16:colId xmlns:a16="http://schemas.microsoft.com/office/drawing/2014/main" val="3916740420"/>
                    </a:ext>
                  </a:extLst>
                </a:gridCol>
              </a:tblGrid>
              <a:tr h="472704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16.</a:t>
                      </a: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69850" algn="ctr" defTabSz="914400" rtl="0" eaLnBrk="1" fontAlgn="ctr" latinLnBrk="0" hangingPunct="1">
                        <a:lnSpc>
                          <a:spcPct val="101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Защита и восстановление экосистем суши</a:t>
                      </a: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69850" algn="ctr" defTabSz="914400" rtl="0" eaLnBrk="1" fontAlgn="ctr" latinLnBrk="0" hangingPunct="1">
                        <a:lnSpc>
                          <a:spcPct val="101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Природоохранные расходы</a:t>
                      </a: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0" algn="just" defTabSz="914400" rtl="0" eaLnBrk="1" fontAlgn="ctr" latinLnBrk="0" hangingPunct="1">
                        <a:lnSpc>
                          <a:spcPct val="101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а) объем природоохранных расходов УК </a:t>
                      </a:r>
                      <a:r>
                        <a:rPr lang="ru-RU" sz="1100" kern="1200" dirty="0" err="1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ип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\</a:t>
                      </a:r>
                      <a:r>
                        <a:rPr lang="ru-RU" sz="1100" kern="1200" dirty="0" err="1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пт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\ОЭЗ\тор  на сохранение биоразнообразия </a:t>
                      </a:r>
                      <a:endParaRPr lang="en-US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69850" algn="just" defTabSz="914400" rtl="0" eaLnBrk="1" fontAlgn="ctr" latinLnBrk="0" hangingPunct="1">
                        <a:lnSpc>
                          <a:spcPct val="101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и охрану природных территорий в отчетном и предыдущем отчётных периодах, тыс. руб.;</a:t>
                      </a:r>
                    </a:p>
                  </a:txBody>
                  <a:tcPr marL="180000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0" algn="ctr" defTabSz="914400" rtl="0" eaLnBrk="1" fontAlgn="ctr" latinLnBrk="0" hangingPunct="1">
                        <a:lnSpc>
                          <a:spcPct val="101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627,7</a:t>
                      </a: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0" algn="ctr" defTabSz="914400" rtl="0" eaLnBrk="1" fontAlgn="ctr" latinLnBrk="0" hangingPunct="1">
                        <a:lnSpc>
                          <a:spcPct val="101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469,2</a:t>
                      </a: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9850" algn="just" defTabSz="914400" rtl="0" eaLnBrk="1" fontAlgn="ctr" latinLnBrk="0" hangingPunct="1">
                        <a:lnSpc>
                          <a:spcPct val="101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б) изменение природоохранных расходов относительно предыдущего отчётного </a:t>
                      </a:r>
                      <a:endParaRPr lang="en-US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69850" algn="just" defTabSz="914400" rtl="0" eaLnBrk="1" fontAlgn="ctr" latinLnBrk="0" hangingPunct="1">
                        <a:lnSpc>
                          <a:spcPct val="101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периода, тыс. руб. %;</a:t>
                      </a:r>
                    </a:p>
                  </a:txBody>
                  <a:tcPr marL="180000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158,5 </a:t>
                      </a:r>
                      <a:r>
                        <a:rPr lang="ru-RU" sz="1100" kern="1200" dirty="0" err="1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тыс.руб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b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-25,3</a:t>
                      </a: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68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69850" algn="just" defTabSz="914400" rtl="0" eaLnBrk="1" fontAlgn="ctr" latinLnBrk="0" hangingPunct="1">
                        <a:lnSpc>
                          <a:spcPct val="101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в) доля природоохранных расходов в общем объеме расходов в отчетном периоде </a:t>
                      </a:r>
                    </a:p>
                  </a:txBody>
                  <a:tcPr marL="180000" marR="5615" marT="5615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0,4 </a:t>
                      </a:r>
                    </a:p>
                    <a:p>
                      <a:pPr algn="ctr" fontAlgn="ctr"/>
                      <a:endParaRPr lang="ru-RU" sz="1100" b="0" i="0" u="none" strike="noStrike" dirty="0">
                        <a:solidFill>
                          <a:srgbClr val="92D050"/>
                        </a:solidFill>
                        <a:effectLst/>
                        <a:latin typeface="Times New Roman"/>
                      </a:endParaRP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87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17.</a:t>
                      </a: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69850" algn="ctr" defTabSz="914400" rtl="0" eaLnBrk="1" fontAlgn="ctr" latinLnBrk="0" hangingPunct="1">
                        <a:lnSpc>
                          <a:spcPct val="101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Системы менеджмента </a:t>
                      </a: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69850" algn="ctr" defTabSz="914400" rtl="0" eaLnBrk="1" fontAlgn="ctr" latinLnBrk="0" hangingPunct="1">
                        <a:lnSpc>
                          <a:spcPct val="101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Система экологического менеджмента </a:t>
                      </a: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69850" algn="just" defTabSz="914400" rtl="0" eaLnBrk="1" fontAlgn="ctr" latinLnBrk="0" hangingPunct="1">
                        <a:lnSpc>
                          <a:spcPct val="101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Наличие действующего сертификата ГОСТ Р ИСО 14001 или наличие </a:t>
                      </a:r>
                      <a:endParaRPr lang="en-US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69850" algn="just" defTabSz="914400" rtl="0" eaLnBrk="1" fontAlgn="ctr" latinLnBrk="0" hangingPunct="1">
                        <a:lnSpc>
                          <a:spcPct val="101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функционирующей системы менеджмента качества</a:t>
                      </a:r>
                    </a:p>
                  </a:txBody>
                  <a:tcPr marL="180000" marR="5615" marT="5615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69850" algn="ctr" defTabSz="914400" rtl="0" eaLnBrk="1" fontAlgn="ctr" latinLnBrk="0" hangingPunct="1">
                        <a:lnSpc>
                          <a:spcPct val="101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69850" algn="ctr" defTabSz="914400" rtl="0" eaLnBrk="1" fontAlgn="ctr" latinLnBrk="0" hangingPunct="1">
                        <a:lnSpc>
                          <a:spcPct val="101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6460490"/>
                  </a:ext>
                </a:extLst>
              </a:tr>
              <a:tr h="32047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18.</a:t>
                      </a: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Система энергетического менеджмента</a:t>
                      </a: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ru-RU" sz="11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615" marR="5615" marT="5615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92D050"/>
                        </a:solidFill>
                        <a:effectLst/>
                        <a:latin typeface="Times New Roman"/>
                      </a:endParaRP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2706864"/>
                  </a:ext>
                </a:extLst>
              </a:tr>
              <a:tr h="668362"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0" algn="ctr" defTabSz="914400" rtl="0" eaLnBrk="1" fontAlgn="ctr" latinLnBrk="0" hangingPunct="1">
                        <a:lnSpc>
                          <a:spcPct val="101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Система энергетического менеджмента</a:t>
                      </a: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0" algn="just" defTabSz="914400" rtl="0" eaLnBrk="1" fontAlgn="ctr" latinLnBrk="0" hangingPunct="1">
                        <a:lnSpc>
                          <a:spcPct val="101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Наличие действующего сертификата ГОСТ Р ИСО 50001 или наличие </a:t>
                      </a:r>
                      <a:endParaRPr lang="en-US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69850" algn="just" defTabSz="914400" rtl="0" eaLnBrk="1" fontAlgn="ctr" latinLnBrk="0" hangingPunct="1">
                        <a:lnSpc>
                          <a:spcPct val="101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функционирующей системы менеджмента качества</a:t>
                      </a:r>
                    </a:p>
                  </a:txBody>
                  <a:tcPr marL="180000" marR="5615" marT="5615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0" algn="ctr" defTabSz="914400" rtl="0" eaLnBrk="1" fontAlgn="ctr" latinLnBrk="0" hangingPunct="1">
                        <a:lnSpc>
                          <a:spcPct val="101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0" algn="ctr" defTabSz="914400" rtl="0" eaLnBrk="1" fontAlgn="ctr" latinLnBrk="0" hangingPunct="1">
                        <a:lnSpc>
                          <a:spcPct val="101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5560940"/>
                  </a:ext>
                </a:extLst>
              </a:tr>
              <a:tr h="24984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19.</a:t>
                      </a: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0" algn="ctr" defTabSz="914400" rtl="0" eaLnBrk="1" fontAlgn="ctr" latinLnBrk="0" hangingPunct="1">
                        <a:lnSpc>
                          <a:spcPct val="101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Соблюдение законодательства в области экологической политики</a:t>
                      </a: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0" algn="ctr" defTabSz="914400" rtl="0" eaLnBrk="1" fontAlgn="ctr" latinLnBrk="0" hangingPunct="1">
                        <a:lnSpc>
                          <a:spcPct val="101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Аварии и инциденты, вызвавшие экологический ущерб</a:t>
                      </a: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0" algn="just" defTabSz="914400" rtl="0" eaLnBrk="1" fontAlgn="ctr" latinLnBrk="0" hangingPunct="1">
                        <a:lnSpc>
                          <a:spcPct val="101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В публичном пространстве зафиксирована спорная экологическая ситуация, связанная </a:t>
                      </a:r>
                      <a:endParaRPr lang="en-US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69850" algn="just" defTabSz="914400" rtl="0" eaLnBrk="1" fontAlgn="ctr" latinLnBrk="0" hangingPunct="1">
                        <a:lnSpc>
                          <a:spcPct val="101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с компанией или её подрядчиками (включая судебные дела и невыполненные </a:t>
                      </a:r>
                      <a:endParaRPr lang="en-US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69850" algn="just" defTabSz="914400" rtl="0" eaLnBrk="1" fontAlgn="ctr" latinLnBrk="0" hangingPunct="1">
                        <a:lnSpc>
                          <a:spcPct val="101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предписания надзорных органов, значительные штрафы, факт сокрытия нарушений </a:t>
                      </a:r>
                      <a:endParaRPr lang="en-US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69850" algn="just" defTabSz="914400" rtl="0" eaLnBrk="1" fontAlgn="ctr" latinLnBrk="0" hangingPunct="1">
                        <a:lnSpc>
                          <a:spcPct val="101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и т.д.). Отрицательная корректировка увеличивается в ситуациях, когда компания </a:t>
                      </a:r>
                      <a:endParaRPr lang="en-US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69850" algn="just" defTabSz="914400" rtl="0" eaLnBrk="1" fontAlgn="ctr" latinLnBrk="0" hangingPunct="1">
                        <a:lnSpc>
                          <a:spcPct val="101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не предоставляет комментариев и актуальной информации на своем веб-сайте </a:t>
                      </a:r>
                      <a:endParaRPr lang="en-US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69850" algn="just" defTabSz="914400" rtl="0" eaLnBrk="1" fontAlgn="ctr" latinLnBrk="0" hangingPunct="1">
                        <a:lnSpc>
                          <a:spcPct val="101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и в СМИ относительно спорной экологической ситуации (недостаточная </a:t>
                      </a:r>
                      <a:endParaRPr lang="en-US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69850" algn="just" defTabSz="914400" rtl="0" eaLnBrk="1" fontAlgn="ctr" latinLnBrk="0" hangingPunct="1">
                        <a:lnSpc>
                          <a:spcPct val="101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информационная прозрачность); </a:t>
                      </a:r>
                    </a:p>
                    <a:p>
                      <a:pPr marL="69850" indent="-171450" algn="just" defTabSz="914400" rtl="0" eaLnBrk="1" fontAlgn="ctr" latinLnBrk="0" hangingPunct="1">
                        <a:lnSpc>
                          <a:spcPct val="101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выявлены факты несоблюдения компанией природоохранного </a:t>
                      </a:r>
                      <a:endParaRPr lang="en-US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just" defTabSz="914400" rtl="0" eaLnBrk="1" fontAlgn="ctr" latinLnBrk="0" hangingPunct="1">
                        <a:lnSpc>
                          <a:spcPct val="101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    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законодательства Российской Федерации; </a:t>
                      </a:r>
                    </a:p>
                    <a:p>
                      <a:pPr marL="69850" indent="-171450" algn="just" defTabSz="914400" rtl="0" eaLnBrk="1" fontAlgn="ctr" latinLnBrk="0" hangingPunct="1">
                        <a:lnSpc>
                          <a:spcPct val="101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на территории, затрагиваемой хозяйственной деятельностью компании, есть </a:t>
                      </a:r>
                      <a:endParaRPr lang="en-US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just" defTabSz="914400" rtl="0" eaLnBrk="1" fontAlgn="ctr" latinLnBrk="0" hangingPunct="1">
                        <a:lnSpc>
                          <a:spcPct val="101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    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виды из списка IUCN </a:t>
                      </a:r>
                      <a:r>
                        <a:rPr lang="ru-RU" sz="1100" kern="1200" dirty="0" err="1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Red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kern="1200" dirty="0" err="1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List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kern="1200" dirty="0" err="1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species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, компания напрямую влияет своей деятельностью </a:t>
                      </a:r>
                      <a:endParaRPr lang="en-US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just" defTabSz="914400" rtl="0" eaLnBrk="1" fontAlgn="ctr" latinLnBrk="0" hangingPunct="1">
                        <a:lnSpc>
                          <a:spcPct val="101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    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на биоразнообразие, но не предпринимает никаких мер по сохранению/защите этих </a:t>
                      </a:r>
                      <a:endParaRPr lang="en-US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just" defTabSz="914400" rtl="0" eaLnBrk="1" fontAlgn="ctr" latinLnBrk="0" hangingPunct="1">
                        <a:lnSpc>
                          <a:spcPct val="101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    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видов</a:t>
                      </a:r>
                    </a:p>
                  </a:txBody>
                  <a:tcPr marL="180000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0" algn="ctr" defTabSz="914400" rtl="0" eaLnBrk="1" fontAlgn="ctr" latinLnBrk="0" hangingPunct="1">
                        <a:lnSpc>
                          <a:spcPct val="101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не выявлены</a:t>
                      </a: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0" algn="ctr" defTabSz="914400" rtl="0" eaLnBrk="1" fontAlgn="ctr" latinLnBrk="0" hangingPunct="1">
                        <a:lnSpc>
                          <a:spcPct val="101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не выявлены</a:t>
                      </a: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3" y="1874456"/>
            <a:ext cx="682625" cy="680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3" y="4955385"/>
            <a:ext cx="682625" cy="673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F33550E-AA1E-4ED2-BCF9-D6F81691A1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1992312" y="3033779"/>
            <a:ext cx="682625" cy="54138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3B96285-2EC2-4C11-AA59-C533C559E2F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1992313" y="3691614"/>
            <a:ext cx="682626" cy="541383"/>
          </a:xfrm>
          <a:prstGeom prst="rect">
            <a:avLst/>
          </a:prstGeom>
          <a:solidFill>
            <a:srgbClr val="E7E6E6">
              <a:alpha val="85000"/>
            </a:s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760446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C696B309-2243-4710-93B6-8317F98649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 bwMode="auto">
          <a:xfrm>
            <a:off x="536895" y="1144165"/>
            <a:ext cx="105362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1" dirty="0">
                <a:latin typeface="Times New Roman" panose="02020603050405020304" pitchFamily="18" charset="0"/>
                <a:ea typeface="Yu Gothic UI"/>
                <a:cs typeface="Times New Roman" panose="02020603050405020304" pitchFamily="18" charset="0"/>
              </a:rPr>
              <a:t>Показатели направления «СОЦИУМ» охватывают 9 из 17 целей устойчивого развития</a:t>
            </a:r>
            <a:endParaRPr sz="2000" dirty="0">
              <a:latin typeface="Times New Roman" panose="02020603050405020304" pitchFamily="18" charset="0"/>
              <a:ea typeface="Yu Gothic UI"/>
              <a:cs typeface="Times New Roman" panose="02020603050405020304" pitchFamily="18" charset="0"/>
            </a:endParaRPr>
          </a:p>
        </p:txBody>
      </p:sp>
      <p:sp>
        <p:nvSpPr>
          <p:cNvPr id="30" name="Заголовок 5">
            <a:extLst>
              <a:ext uri="{FF2B5EF4-FFF2-40B4-BE49-F238E27FC236}">
                <a16:creationId xmlns:a16="http://schemas.microsoft.com/office/drawing/2014/main" id="{D40199D4-34B1-40D1-B26D-B975EBA90B8F}"/>
              </a:ext>
            </a:extLst>
          </p:cNvPr>
          <p:cNvSpPr txBox="1"/>
          <p:nvPr/>
        </p:nvSpPr>
        <p:spPr bwMode="auto">
          <a:xfrm>
            <a:off x="536895" y="482118"/>
            <a:ext cx="7811458" cy="55297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000" b="1" i="0" u="none" strike="noStrike" cap="none" spc="0" dirty="0">
                <a:ln>
                  <a:noFill/>
                </a:ln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ЦЕЛИ УСТОЙЧИВОГО РАЗВИТИЯ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Номер слайда 4">
            <a:extLst>
              <a:ext uri="{FF2B5EF4-FFF2-40B4-BE49-F238E27FC236}">
                <a16:creationId xmlns:a16="http://schemas.microsoft.com/office/drawing/2014/main" id="{FCF2DD6A-E412-4504-855A-C511EE132E21}"/>
              </a:ext>
            </a:extLst>
          </p:cNvPr>
          <p:cNvSpPr txBox="1">
            <a:spLocks/>
          </p:cNvSpPr>
          <p:nvPr/>
        </p:nvSpPr>
        <p:spPr bwMode="auto">
          <a:xfrm>
            <a:off x="11683999" y="6425024"/>
            <a:ext cx="420205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09476BC-E997-4138-96E0-2F248324900F}" type="slidenum">
              <a:rPr lang="ru-RU" sz="1200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579E5C8B-9F8E-48F9-9A1D-11D1A3B194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0240369" y="1855786"/>
            <a:ext cx="1779169" cy="1765901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E56EEEB3-22A5-4AF6-98A4-6E87D5C01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4273492" y="1862822"/>
            <a:ext cx="1779169" cy="1779167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FCC4BE7B-A8B3-4BD1-8E34-DB212803DC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2300706" y="1853597"/>
            <a:ext cx="1779169" cy="1779167"/>
          </a:xfrm>
          <a:prstGeom prst="rect">
            <a:avLst/>
          </a:prstGeom>
        </p:spPr>
      </p:pic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477EDF7E-45B5-46C3-927E-CE9EF0E89F5B}"/>
              </a:ext>
            </a:extLst>
          </p:cNvPr>
          <p:cNvCxnSpPr>
            <a:cxnSpLocks/>
          </p:cNvCxnSpPr>
          <p:nvPr/>
        </p:nvCxnSpPr>
        <p:spPr bwMode="auto">
          <a:xfrm>
            <a:off x="0" y="6291753"/>
            <a:ext cx="1219199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55CE19A4-9A8F-4CA0-A69F-AC3AFB055F1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310092" y="1858750"/>
            <a:ext cx="1779169" cy="1779167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5DCD7883-2579-4C1B-9519-2D391A89214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/>
        </p:blipFill>
        <p:spPr bwMode="auto">
          <a:xfrm>
            <a:off x="6267487" y="1862822"/>
            <a:ext cx="1779169" cy="1779167"/>
          </a:xfrm>
          <a:prstGeom prst="rect">
            <a:avLst/>
          </a:prstGeom>
          <a:solidFill>
            <a:schemeClr val="bg1">
              <a:alpha val="99000"/>
            </a:schemeClr>
          </a:solidFill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F141A89A-CF53-4AC6-82D8-8566CEDCD09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/>
        </p:blipFill>
        <p:spPr bwMode="auto">
          <a:xfrm>
            <a:off x="8261481" y="1848094"/>
            <a:ext cx="1779169" cy="1779167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836EA97D-7E5E-4572-8A70-9273E5FE7E4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/>
        </p:blipFill>
        <p:spPr bwMode="auto">
          <a:xfrm>
            <a:off x="310092" y="4089880"/>
            <a:ext cx="1779169" cy="1779167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81298CDC-B59C-4079-838F-A35B64E5DEB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/>
        </p:blipFill>
        <p:spPr bwMode="auto">
          <a:xfrm>
            <a:off x="2300705" y="4099082"/>
            <a:ext cx="1779169" cy="1779167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94D380E1-AA02-4E96-AD2E-8D3DFD667E23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r="730"/>
          <a:stretch/>
        </p:blipFill>
        <p:spPr bwMode="auto">
          <a:xfrm>
            <a:off x="6267487" y="4103682"/>
            <a:ext cx="1779169" cy="1769965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F7656F3F-0302-4252-9389-320C38DAEA6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/>
        </p:blipFill>
        <p:spPr bwMode="auto">
          <a:xfrm>
            <a:off x="8261481" y="4099082"/>
            <a:ext cx="1779169" cy="1779167"/>
          </a:xfrm>
          <a:prstGeom prst="rect">
            <a:avLst/>
          </a:prstGeom>
        </p:spPr>
      </p:pic>
      <p:pic>
        <p:nvPicPr>
          <p:cNvPr id="40" name="Picture 6">
            <a:extLst>
              <a:ext uri="{FF2B5EF4-FFF2-40B4-BE49-F238E27FC236}">
                <a16:creationId xmlns:a16="http://schemas.microsoft.com/office/drawing/2014/main" id="{A7316D63-E557-445C-B429-9617664EFF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/>
          <a:srcRect l="4567" t="4273" r="4567" b="2388"/>
          <a:stretch/>
        </p:blipFill>
        <p:spPr bwMode="auto">
          <a:xfrm>
            <a:off x="10373564" y="4399265"/>
            <a:ext cx="1392831" cy="1326649"/>
          </a:xfrm>
          <a:prstGeom prst="rect">
            <a:avLst/>
          </a:prstGeom>
          <a:noFill/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5D99DDEE-895E-4CA8-B8F2-572A965A0EA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/>
        </p:blipFill>
        <p:spPr bwMode="auto">
          <a:xfrm>
            <a:off x="4273491" y="4099082"/>
            <a:ext cx="1779169" cy="1779169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69A0817-9559-4E4F-BD0E-DFB72E7E38B1}"/>
              </a:ext>
            </a:extLst>
          </p:cNvPr>
          <p:cNvSpPr/>
          <p:nvPr/>
        </p:nvSpPr>
        <p:spPr>
          <a:xfrm>
            <a:off x="8261481" y="4099082"/>
            <a:ext cx="1779168" cy="1779167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EB74E29D-5CD5-4F84-B8CF-FF36A7995B04}"/>
              </a:ext>
            </a:extLst>
          </p:cNvPr>
          <p:cNvSpPr/>
          <p:nvPr/>
        </p:nvSpPr>
        <p:spPr bwMode="auto">
          <a:xfrm>
            <a:off x="10240370" y="1855787"/>
            <a:ext cx="1779168" cy="17659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0">
              <a:srgbClr val="00AC73"/>
            </a:gs>
            <a:gs pos="30000">
              <a:srgbClr val="00A894"/>
            </a:gs>
            <a:gs pos="71000">
              <a:srgbClr val="00A2D3"/>
            </a:gs>
            <a:gs pos="100000">
              <a:srgbClr val="009DFE"/>
            </a:gs>
          </a:gsLst>
          <a:lin ang="21594000" scaled="0"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23805A9-44F4-4164-9776-0E41C69659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3" name="Прямая соединительная линия 2"/>
          <p:cNvCxnSpPr>
            <a:cxnSpLocks/>
          </p:cNvCxnSpPr>
          <p:nvPr/>
        </p:nvCxnSpPr>
        <p:spPr bwMode="auto">
          <a:xfrm>
            <a:off x="0" y="6101255"/>
            <a:ext cx="1219199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5"/>
          <p:cNvSpPr txBox="1"/>
          <p:nvPr/>
        </p:nvSpPr>
        <p:spPr bwMode="auto">
          <a:xfrm>
            <a:off x="600991" y="281168"/>
            <a:ext cx="10718857" cy="55297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2000" b="1" dirty="0"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ESG-</a:t>
            </a:r>
            <a:r>
              <a:rPr lang="ru-RU" sz="2000" b="1" dirty="0"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данные 2025 – </a:t>
            </a:r>
            <a:r>
              <a:rPr lang="en-US" sz="2000" b="1" dirty="0"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S </a:t>
            </a:r>
            <a:endParaRPr lang="ru-RU" sz="2000" b="1" dirty="0">
              <a:solidFill>
                <a:prstClr val="white"/>
              </a:solidFill>
              <a:latin typeface="Times New Roman" panose="02020603050405020304" pitchFamily="18" charset="0"/>
              <a:ea typeface="Yu Gothic UI Semibold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1616796" y="6343650"/>
            <a:ext cx="347133" cy="365125"/>
          </a:xfrm>
        </p:spPr>
        <p:txBody>
          <a:bodyPr/>
          <a:lstStyle/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3274940"/>
              </p:ext>
            </p:extLst>
          </p:nvPr>
        </p:nvGraphicFramePr>
        <p:xfrm>
          <a:off x="479425" y="1150745"/>
          <a:ext cx="10909301" cy="537952"/>
        </p:xfrm>
        <a:graphic>
          <a:graphicData uri="http://schemas.openxmlformats.org/drawingml/2006/table">
            <a:tbl>
              <a:tblPr/>
              <a:tblGrid>
                <a:gridCol w="3628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00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9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038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145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8896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3400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№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Область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ЦУР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Показатель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Метод расчета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Значение</a:t>
                      </a:r>
                    </a:p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2024-2025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3700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СОЦИУМ (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)</a:t>
                      </a:r>
                    </a:p>
                  </a:txBody>
                  <a:tcPr marL="8972" marR="8972" marT="89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6823092"/>
              </p:ext>
            </p:extLst>
          </p:nvPr>
        </p:nvGraphicFramePr>
        <p:xfrm>
          <a:off x="479425" y="1687167"/>
          <a:ext cx="10909301" cy="4707792"/>
        </p:xfrm>
        <a:graphic>
          <a:graphicData uri="http://schemas.openxmlformats.org/drawingml/2006/table">
            <a:tbl>
              <a:tblPr/>
              <a:tblGrid>
                <a:gridCol w="3672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1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74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96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6914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060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06065">
                  <a:extLst>
                    <a:ext uri="{9D8B030D-6E8A-4147-A177-3AD203B41FA5}">
                      <a16:colId xmlns:a16="http://schemas.microsoft.com/office/drawing/2014/main" val="705032413"/>
                    </a:ext>
                  </a:extLst>
                </a:gridCol>
              </a:tblGrid>
              <a:tr h="6493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1.</a:t>
                      </a:r>
                    </a:p>
                  </a:txBody>
                  <a:tcPr marL="6936" marR="6936" marT="6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Управление персоналом</a:t>
                      </a:r>
                    </a:p>
                    <a:p>
                      <a:pPr algn="ctr" fontAlgn="ctr"/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6936" marR="6936" marT="6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6936" marR="6936" marT="6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Структура 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персонала 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в разбивке 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по полу</a:t>
                      </a:r>
                    </a:p>
                  </a:txBody>
                  <a:tcPr marL="6936" marR="6936" marT="6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Персонал УК ИП\ПТ\ОЭЗ\ТОР разбивке по полу на конец отчётного и предыдущего отчётных периодов, чел.,%;</a:t>
                      </a:r>
                    </a:p>
                  </a:txBody>
                  <a:tcPr marL="180000" marR="6936" marT="6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Жен. – 50,8</a:t>
                      </a:r>
                    </a:p>
                    <a:p>
                      <a:pPr algn="ctr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Муж. – 49,2</a:t>
                      </a:r>
                    </a:p>
                  </a:txBody>
                  <a:tcPr marL="6936" marR="6936" marT="6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Жен. – 51,8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Муж. – 48,2</a:t>
                      </a:r>
                    </a:p>
                  </a:txBody>
                  <a:tcPr marL="6936" marR="6936" marT="6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629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2.</a:t>
                      </a:r>
                    </a:p>
                  </a:txBody>
                  <a:tcPr marL="6936" marR="6936" marT="6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6936" marR="6936" marT="6936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Структура персонала в разбивке по возрасту </a:t>
                      </a:r>
                    </a:p>
                    <a:p>
                      <a:pPr marL="0" algn="ctr" defTabSz="914400" rtl="0" eaLnBrk="1" fontAlgn="ctr" latinLnBrk="0" hangingPunct="1"/>
                      <a:endParaRPr lang="ru-RU" sz="1100" kern="1200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algn="ctr" defTabSz="914400" rtl="0" eaLnBrk="1" fontAlgn="ctr" latinLnBrk="0" hangingPunct="1"/>
                      <a:endParaRPr lang="ru-RU" sz="1100" kern="1200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algn="ctr" defTabSz="914400" rtl="0" eaLnBrk="1" fontAlgn="ctr" latinLnBrk="0" hangingPunct="1"/>
                      <a:endParaRPr lang="ru-RU" sz="1100" kern="1200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algn="ctr" defTabSz="914400" rtl="0" eaLnBrk="1" fontAlgn="ctr" latinLnBrk="0" hangingPunct="1"/>
                      <a:endParaRPr lang="ru-RU" sz="1100" kern="1200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algn="ctr" defTabSz="914400" rtl="0" eaLnBrk="1" fontAlgn="ctr" latinLnBrk="0" hangingPunct="1"/>
                      <a:endParaRPr lang="ru-RU" sz="1100" kern="1200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 </a:t>
                      </a:r>
                    </a:p>
                  </a:txBody>
                  <a:tcPr marL="6936" marR="6936" marT="6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Персонал УК ИП\ПТ\ОЭЗ\ТОР в разбивке по возрасту (до 30,30-50, старше 50) на конец отчетного и предыдущего отчётных периодов, чел.,%;</a:t>
                      </a:r>
                    </a:p>
                    <a:p>
                      <a:pPr algn="l" fontAlgn="ctr"/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 fontAlgn="ctr"/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 fontAlgn="ctr"/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 fontAlgn="ctr"/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 fontAlgn="ctr"/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 fontAlgn="ctr"/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 fontAlgn="ctr"/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000" marR="6936" marT="6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До 20 лет – 0,9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20-24 года – 0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25-29 лет – 6,31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30-34года– 12,61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35-39 лет – 18,92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40-44 года – 14,41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45-49 лет – 16,22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50-54 года – 13,51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55-59 лет – 8,11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60 и более лет–9,01</a:t>
                      </a:r>
                    </a:p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36" marR="6936" marT="6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До 20 лет – 0,92</a:t>
                      </a:r>
                    </a:p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20-24 года – 0</a:t>
                      </a:r>
                    </a:p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25-29 лет – 6,31</a:t>
                      </a:r>
                    </a:p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30-34года– 12,61</a:t>
                      </a:r>
                    </a:p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35-39 лет – 18,92</a:t>
                      </a:r>
                    </a:p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40-44 года – 14,41</a:t>
                      </a:r>
                    </a:p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45-49 лет – 16,22</a:t>
                      </a:r>
                    </a:p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50-54 года – 13,51</a:t>
                      </a:r>
                    </a:p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55-59 лет – 8,11</a:t>
                      </a:r>
                    </a:p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60 и более лет–9,01</a:t>
                      </a:r>
                    </a:p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B72665D-6DBF-4333-8EF3-2DFD6CED33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992311" y="3429000"/>
            <a:ext cx="682625" cy="63329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AF8358D-DB6F-4A9D-8E46-040F5EA5C1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992312" y="1710985"/>
            <a:ext cx="682625" cy="633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5340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0">
              <a:srgbClr val="00AC73"/>
            </a:gs>
            <a:gs pos="30000">
              <a:srgbClr val="00A894"/>
            </a:gs>
            <a:gs pos="71000">
              <a:srgbClr val="00A2D3"/>
            </a:gs>
            <a:gs pos="100000">
              <a:srgbClr val="009DFE"/>
            </a:gs>
          </a:gsLst>
          <a:lin ang="21594000" scaled="0"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B130D3B-148A-46A1-8A24-F846F6D363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3" name="Прямая соединительная линия 2"/>
          <p:cNvCxnSpPr>
            <a:cxnSpLocks/>
          </p:cNvCxnSpPr>
          <p:nvPr/>
        </p:nvCxnSpPr>
        <p:spPr bwMode="auto">
          <a:xfrm>
            <a:off x="0" y="6101255"/>
            <a:ext cx="1219199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5"/>
          <p:cNvSpPr txBox="1"/>
          <p:nvPr/>
        </p:nvSpPr>
        <p:spPr bwMode="auto">
          <a:xfrm>
            <a:off x="770907" y="281168"/>
            <a:ext cx="10548941" cy="55297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2000" b="1" dirty="0"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ESG-</a:t>
            </a:r>
            <a:r>
              <a:rPr lang="ru-RU" sz="2000" b="1" dirty="0"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данные 2025 – </a:t>
            </a:r>
            <a:r>
              <a:rPr lang="en-US" sz="2000" b="1" dirty="0"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S </a:t>
            </a:r>
            <a:endParaRPr lang="ru-RU" sz="2000" b="1" dirty="0">
              <a:solidFill>
                <a:prstClr val="white"/>
              </a:solidFill>
              <a:latin typeface="Times New Roman" panose="02020603050405020304" pitchFamily="18" charset="0"/>
              <a:ea typeface="Yu Gothic UI Semibold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1561232" y="6270269"/>
            <a:ext cx="372533" cy="365125"/>
          </a:xfrm>
        </p:spPr>
        <p:txBody>
          <a:bodyPr/>
          <a:lstStyle/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1089505"/>
              </p:ext>
            </p:extLst>
          </p:nvPr>
        </p:nvGraphicFramePr>
        <p:xfrm>
          <a:off x="479425" y="1291294"/>
          <a:ext cx="10909301" cy="520864"/>
        </p:xfrm>
        <a:graphic>
          <a:graphicData uri="http://schemas.openxmlformats.org/drawingml/2006/table">
            <a:tbl>
              <a:tblPr/>
              <a:tblGrid>
                <a:gridCol w="3628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15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1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573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5045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1335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№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Область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ЦУР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Показатель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Метод расчета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Значение</a:t>
                      </a:r>
                    </a:p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2024-2025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СОЦИУМ (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)</a:t>
                      </a:r>
                    </a:p>
                  </a:txBody>
                  <a:tcPr marL="8972" marR="8972" marT="89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5659230"/>
              </p:ext>
            </p:extLst>
          </p:nvPr>
        </p:nvGraphicFramePr>
        <p:xfrm>
          <a:off x="479425" y="3843860"/>
          <a:ext cx="10909300" cy="2775032"/>
        </p:xfrm>
        <a:graphic>
          <a:graphicData uri="http://schemas.openxmlformats.org/drawingml/2006/table">
            <a:tbl>
              <a:tblPr/>
              <a:tblGrid>
                <a:gridCol w="3636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92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32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96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615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7099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70996">
                  <a:extLst>
                    <a:ext uri="{9D8B030D-6E8A-4147-A177-3AD203B41FA5}">
                      <a16:colId xmlns:a16="http://schemas.microsoft.com/office/drawing/2014/main" val="3874555651"/>
                    </a:ext>
                  </a:extLst>
                </a:gridCol>
              </a:tblGrid>
              <a:tr h="941253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4.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Управление персоналом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Среднемесячная номинальная начисленная заработная плата работников УК к средней заработной плате в субъекте РФ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а) среднемесячная номинальная начисленная заработная плата работников УК ИП\ПТ\ОЭЗ\ТОР  в отчетном и предыдущем отчетных периодах, тыс. </a:t>
                      </a:r>
                      <a:r>
                        <a:rPr lang="ru-RU" sz="1100" kern="1200" dirty="0" err="1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руб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</a:txBody>
                  <a:tcPr marL="180000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56,15</a:t>
                      </a:r>
                    </a:p>
                  </a:txBody>
                  <a:tcPr marL="6936" marR="6936" marT="6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96,7</a:t>
                      </a:r>
                    </a:p>
                  </a:txBody>
                  <a:tcPr marL="6936" marR="6936" marT="6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26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8972" marR="8972" marT="8972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б) среднемесячная номинальная начисленная заработная плата в субъекте РФ в отчетном </a:t>
                      </a:r>
                    </a:p>
                    <a:p>
                      <a:pPr algn="l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и предыдущем отчётных периодах, тыс. руб.;</a:t>
                      </a:r>
                    </a:p>
                  </a:txBody>
                  <a:tcPr marL="180000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72,9</a:t>
                      </a:r>
                    </a:p>
                  </a:txBody>
                  <a:tcPr marL="6936" marR="6936" marT="6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104,6</a:t>
                      </a:r>
                    </a:p>
                  </a:txBody>
                  <a:tcPr marL="6936" marR="6936" marT="6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27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в) отношение среднемесячной номинальной начисленной заработной платы работников </a:t>
                      </a:r>
                    </a:p>
                    <a:p>
                      <a:pPr algn="l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УК ИП\ПТ\ОЭЗ\ТОР  к средней заработной плате субъекта РФ в отчётном и предыдущем отчётных периодах, %. </a:t>
                      </a:r>
                    </a:p>
                  </a:txBody>
                  <a:tcPr marL="180000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1,16</a:t>
                      </a:r>
                    </a:p>
                  </a:txBody>
                  <a:tcPr marL="6936" marR="6936" marT="6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0,92</a:t>
                      </a:r>
                    </a:p>
                  </a:txBody>
                  <a:tcPr marL="6936" marR="6936" marT="6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5301388"/>
                  </a:ext>
                </a:extLst>
              </a:tr>
              <a:tr h="977635">
                <a:tc gridSpan="7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000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4" name="Таблица 13">
            <a:extLst>
              <a:ext uri="{FF2B5EF4-FFF2-40B4-BE49-F238E27FC236}">
                <a16:creationId xmlns:a16="http://schemas.microsoft.com/office/drawing/2014/main" id="{D7703A5E-AA3E-4CDF-A2CC-E857FFB105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7989290"/>
              </p:ext>
            </p:extLst>
          </p:nvPr>
        </p:nvGraphicFramePr>
        <p:xfrm>
          <a:off x="479425" y="1812818"/>
          <a:ext cx="10909300" cy="2030352"/>
        </p:xfrm>
        <a:graphic>
          <a:graphicData uri="http://schemas.openxmlformats.org/drawingml/2006/table">
            <a:tbl>
              <a:tblPr/>
              <a:tblGrid>
                <a:gridCol w="3636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92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32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96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615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7099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70996">
                  <a:extLst>
                    <a:ext uri="{9D8B030D-6E8A-4147-A177-3AD203B41FA5}">
                      <a16:colId xmlns:a16="http://schemas.microsoft.com/office/drawing/2014/main" val="3874555651"/>
                    </a:ext>
                  </a:extLst>
                </a:gridCol>
              </a:tblGrid>
              <a:tr h="101264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3.</a:t>
                      </a:r>
                    </a:p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Управление персоналом</a:t>
                      </a:r>
                    </a:p>
                    <a:p>
                      <a:pPr marL="0" algn="ctr" defTabSz="914400" rtl="0" eaLnBrk="1" fontAlgn="ctr" latinLnBrk="0" hangingPunct="1"/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Динамика реальной среднемесячной заработной платы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а) индекс реальной начисленной заработной платы работников УК ИП\ПТ\ОЭЗ\ТОР  </a:t>
                      </a:r>
                    </a:p>
                    <a:p>
                      <a:pPr algn="l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в отчётном и предыдущем отчётных периодах, %; </a:t>
                      </a:r>
                    </a:p>
                  </a:txBody>
                  <a:tcPr marL="180000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4,1</a:t>
                      </a:r>
                    </a:p>
                  </a:txBody>
                  <a:tcPr marL="6936" marR="6936" marT="6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4,1</a:t>
                      </a:r>
                    </a:p>
                  </a:txBody>
                  <a:tcPr marL="6936" marR="6936" marT="6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770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8972" marR="8972" marT="8972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б) динамика реальной среднемесячной заработной платы работников УК ИП\ПТ\ОЭЗ\ТОР, </a:t>
                      </a:r>
                      <a:r>
                        <a:rPr lang="ru-RU" sz="1100" kern="1200" dirty="0" err="1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п.п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.;</a:t>
                      </a:r>
                    </a:p>
                    <a:p>
                      <a:pPr algn="l" fontAlgn="ctr"/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000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936" marR="6936" marT="6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936" marR="6936" marT="6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5301388"/>
                  </a:ext>
                </a:extLst>
              </a:tr>
            </a:tbl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2072274" y="2217375"/>
            <a:ext cx="538284" cy="53828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836BD46-FF77-4A34-8AB2-64F50813F2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2072273" y="2877479"/>
            <a:ext cx="536905" cy="53828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6EAD8AA-D7FE-41E2-BBAD-26AD0F81FC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2070894" y="4480424"/>
            <a:ext cx="538284" cy="538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4236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681039D-A69E-48E8-A460-BF1E5E1D5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76BC-E997-4138-96E0-2F248324900F}" type="slidenum">
              <a:rPr lang="ru-RU" smtClean="0"/>
              <a:t>15</a:t>
            </a:fld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0AD89B8-AB9A-439B-A63D-CE21F34D9F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D4A96E17-DA37-4DC5-A981-AA27F9D06366}"/>
              </a:ext>
            </a:extLst>
          </p:cNvPr>
          <p:cNvSpPr txBox="1"/>
          <p:nvPr/>
        </p:nvSpPr>
        <p:spPr bwMode="auto">
          <a:xfrm>
            <a:off x="770907" y="281168"/>
            <a:ext cx="10548941" cy="55297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2000" b="1" dirty="0"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ESG-</a:t>
            </a:r>
            <a:r>
              <a:rPr lang="ru-RU" sz="2000" b="1" dirty="0"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данные 2025 – </a:t>
            </a:r>
            <a:r>
              <a:rPr lang="en-US" sz="2000" b="1" dirty="0"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S </a:t>
            </a:r>
            <a:endParaRPr lang="ru-RU" sz="2000" b="1" dirty="0">
              <a:solidFill>
                <a:prstClr val="white"/>
              </a:solidFill>
              <a:latin typeface="Times New Roman" panose="02020603050405020304" pitchFamily="18" charset="0"/>
              <a:ea typeface="Yu Gothic UI Semibold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0243EEB6-AFCB-4E6C-88A8-60786B4A08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5913086"/>
              </p:ext>
            </p:extLst>
          </p:nvPr>
        </p:nvGraphicFramePr>
        <p:xfrm>
          <a:off x="479425" y="1842558"/>
          <a:ext cx="10909300" cy="2743229"/>
        </p:xfrm>
        <a:graphic>
          <a:graphicData uri="http://schemas.openxmlformats.org/drawingml/2006/table">
            <a:tbl>
              <a:tblPr/>
              <a:tblGrid>
                <a:gridCol w="363643">
                  <a:extLst>
                    <a:ext uri="{9D8B030D-6E8A-4147-A177-3AD203B41FA5}">
                      <a16:colId xmlns:a16="http://schemas.microsoft.com/office/drawing/2014/main" val="1887730357"/>
                    </a:ext>
                  </a:extLst>
                </a:gridCol>
                <a:gridCol w="1049232">
                  <a:extLst>
                    <a:ext uri="{9D8B030D-6E8A-4147-A177-3AD203B41FA5}">
                      <a16:colId xmlns:a16="http://schemas.microsoft.com/office/drawing/2014/main" val="748811798"/>
                    </a:ext>
                  </a:extLst>
                </a:gridCol>
                <a:gridCol w="893233">
                  <a:extLst>
                    <a:ext uri="{9D8B030D-6E8A-4147-A177-3AD203B41FA5}">
                      <a16:colId xmlns:a16="http://schemas.microsoft.com/office/drawing/2014/main" val="198752856"/>
                    </a:ext>
                  </a:extLst>
                </a:gridCol>
                <a:gridCol w="1299634">
                  <a:extLst>
                    <a:ext uri="{9D8B030D-6E8A-4147-A177-3AD203B41FA5}">
                      <a16:colId xmlns:a16="http://schemas.microsoft.com/office/drawing/2014/main" val="1851803914"/>
                    </a:ext>
                  </a:extLst>
                </a:gridCol>
                <a:gridCol w="5761566">
                  <a:extLst>
                    <a:ext uri="{9D8B030D-6E8A-4147-A177-3AD203B41FA5}">
                      <a16:colId xmlns:a16="http://schemas.microsoft.com/office/drawing/2014/main" val="1214858627"/>
                    </a:ext>
                  </a:extLst>
                </a:gridCol>
                <a:gridCol w="770996">
                  <a:extLst>
                    <a:ext uri="{9D8B030D-6E8A-4147-A177-3AD203B41FA5}">
                      <a16:colId xmlns:a16="http://schemas.microsoft.com/office/drawing/2014/main" val="1659487220"/>
                    </a:ext>
                  </a:extLst>
                </a:gridCol>
                <a:gridCol w="770996">
                  <a:extLst>
                    <a:ext uri="{9D8B030D-6E8A-4147-A177-3AD203B41FA5}">
                      <a16:colId xmlns:a16="http://schemas.microsoft.com/office/drawing/2014/main" val="1430210028"/>
                    </a:ext>
                  </a:extLst>
                </a:gridCol>
              </a:tblGrid>
              <a:tr h="94125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5.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Управление персоналом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Фонд оплаты 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труда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Отношение затрат на рабочую силу (ФОТ, включая социальные выплаты и социальный пакет) УК ИП\ПТ\ОЭЗ\ТОР в отчётном периоде к выручке в отчётном периоде, %; </a:t>
                      </a:r>
                    </a:p>
                  </a:txBody>
                  <a:tcPr marL="180000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26 277 924,84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184 637 814,95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125078"/>
                  </a:ext>
                </a:extLst>
              </a:tr>
              <a:tr h="480089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6.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72" marR="8972" marT="8972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9634545"/>
                  </a:ext>
                </a:extLst>
              </a:tr>
              <a:tr h="3227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ru-RU"/>
                    </a:p>
                  </a:txBody>
                  <a:tcPr marL="8972" marR="8972" marT="8972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Обучение </a:t>
                      </a:r>
                    </a:p>
                    <a:p>
                      <a:pPr 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персонала</a:t>
                      </a:r>
                      <a:endParaRPr lang="ru-RU" dirty="0"/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а) среднее количество часов обучения на одного работника (без учета академического отпуска) УК ИП\ПТ\ОЭЗ\ТОР в текущем и предыдущем отчётных периодах, ч.;</a:t>
                      </a:r>
                    </a:p>
                  </a:txBody>
                  <a:tcPr marL="180000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32,48 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19,25 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0471901"/>
                  </a:ext>
                </a:extLst>
              </a:tr>
              <a:tr h="9776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б) прямые и косвенные расходы на обучение (включая такие расходы, как гонорары тренеров, учебные помещения, учебное оборудование, связанные с этим командировочные расходы и т.д.) на одного работника УК ИП\ПТ\ОЭЗ\ТОР в текущем и предыдущем отчётных периодах, тыс. рублей.</a:t>
                      </a:r>
                    </a:p>
                  </a:txBody>
                  <a:tcPr marL="180000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3760331"/>
                  </a:ext>
                </a:extLst>
              </a:tr>
            </a:tbl>
          </a:graphicData>
        </a:graphic>
      </p:graphicFrame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1D78B0F9-E551-4693-8BE6-7375A3F8B2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9979313"/>
              </p:ext>
            </p:extLst>
          </p:nvPr>
        </p:nvGraphicFramePr>
        <p:xfrm>
          <a:off x="479425" y="1320925"/>
          <a:ext cx="10909301" cy="520864"/>
        </p:xfrm>
        <a:graphic>
          <a:graphicData uri="http://schemas.openxmlformats.org/drawingml/2006/table">
            <a:tbl>
              <a:tblPr/>
              <a:tblGrid>
                <a:gridCol w="3628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15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1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573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5045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1335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№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Область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ЦУР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Показатель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Метод расчета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Значение</a:t>
                      </a:r>
                    </a:p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2024-2025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СОЦИУМ (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)</a:t>
                      </a:r>
                    </a:p>
                  </a:txBody>
                  <a:tcPr marL="8972" marR="8972" marT="89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C03F308-DEDA-47D5-894A-64F1DA7D59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072274" y="1950115"/>
            <a:ext cx="536905" cy="53690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8F47AFF-625D-4DBA-9E8C-AEC9743862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2070895" y="2586109"/>
            <a:ext cx="538284" cy="53828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D8A7C0E-D980-4BF2-B7C8-E0FAD0D337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2072274" y="3653727"/>
            <a:ext cx="536905" cy="538284"/>
          </a:xfrm>
          <a:prstGeom prst="rect">
            <a:avLst/>
          </a:prstGeom>
        </p:spPr>
      </p:pic>
      <p:sp>
        <p:nvSpPr>
          <p:cNvPr id="12" name="Номер слайда 4">
            <a:extLst>
              <a:ext uri="{FF2B5EF4-FFF2-40B4-BE49-F238E27FC236}">
                <a16:creationId xmlns:a16="http://schemas.microsoft.com/office/drawing/2014/main" id="{950D9DC3-B356-48A5-B353-D1703B284EFD}"/>
              </a:ext>
            </a:extLst>
          </p:cNvPr>
          <p:cNvSpPr txBox="1">
            <a:spLocks/>
          </p:cNvSpPr>
          <p:nvPr/>
        </p:nvSpPr>
        <p:spPr bwMode="auto">
          <a:xfrm>
            <a:off x="11599332" y="6391157"/>
            <a:ext cx="4741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16492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0">
              <a:srgbClr val="00AC73"/>
            </a:gs>
            <a:gs pos="30000">
              <a:srgbClr val="00A894"/>
            </a:gs>
            <a:gs pos="71000">
              <a:srgbClr val="00A2D3"/>
            </a:gs>
            <a:gs pos="100000">
              <a:srgbClr val="009DFE"/>
            </a:gs>
          </a:gsLst>
          <a:lin ang="21594000" scaled="0"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68F4B16-2602-4682-AAC0-C245A96E88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3" name="Прямая соединительная линия 2"/>
          <p:cNvCxnSpPr>
            <a:cxnSpLocks/>
          </p:cNvCxnSpPr>
          <p:nvPr/>
        </p:nvCxnSpPr>
        <p:spPr bwMode="auto">
          <a:xfrm>
            <a:off x="0" y="6101255"/>
            <a:ext cx="1219199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5"/>
          <p:cNvSpPr txBox="1"/>
          <p:nvPr/>
        </p:nvSpPr>
        <p:spPr bwMode="auto">
          <a:xfrm>
            <a:off x="804248" y="281168"/>
            <a:ext cx="10515600" cy="55297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2000" b="1" dirty="0"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ESG-</a:t>
            </a:r>
            <a:r>
              <a:rPr lang="ru-RU" sz="2000" b="1" dirty="0"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данные 2025 – </a:t>
            </a:r>
            <a:r>
              <a:rPr lang="en-US" sz="2000" b="1" dirty="0"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S </a:t>
            </a:r>
            <a:endParaRPr lang="ru-RU" sz="2000" b="1" dirty="0">
              <a:solidFill>
                <a:prstClr val="white"/>
              </a:solidFill>
              <a:latin typeface="Times New Roman" panose="02020603050405020304" pitchFamily="18" charset="0"/>
              <a:ea typeface="Yu Gothic UI Semibold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1580813" y="6390662"/>
            <a:ext cx="419099" cy="365125"/>
          </a:xfrm>
        </p:spPr>
        <p:txBody>
          <a:bodyPr/>
          <a:lstStyle/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0010555"/>
              </p:ext>
            </p:extLst>
          </p:nvPr>
        </p:nvGraphicFramePr>
        <p:xfrm>
          <a:off x="479425" y="1205901"/>
          <a:ext cx="10909300" cy="645766"/>
        </p:xfrm>
        <a:graphic>
          <a:graphicData uri="http://schemas.openxmlformats.org/drawingml/2006/table">
            <a:tbl>
              <a:tblPr/>
              <a:tblGrid>
                <a:gridCol w="3628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15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74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031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35806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462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4829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№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Область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ЦУР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Показатель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Метод расчета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Значение</a:t>
                      </a:r>
                    </a:p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2024-2025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7469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СОЦИУМ (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)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4395039"/>
              </p:ext>
            </p:extLst>
          </p:nvPr>
        </p:nvGraphicFramePr>
        <p:xfrm>
          <a:off x="479426" y="1851668"/>
          <a:ext cx="10909300" cy="4565909"/>
        </p:xfrm>
        <a:graphic>
          <a:graphicData uri="http://schemas.openxmlformats.org/drawingml/2006/table">
            <a:tbl>
              <a:tblPr/>
              <a:tblGrid>
                <a:gridCol w="3628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58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32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031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35806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7311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73113">
                  <a:extLst>
                    <a:ext uri="{9D8B030D-6E8A-4147-A177-3AD203B41FA5}">
                      <a16:colId xmlns:a16="http://schemas.microsoft.com/office/drawing/2014/main" val="1466135334"/>
                    </a:ext>
                  </a:extLst>
                </a:gridCol>
              </a:tblGrid>
              <a:tr h="91318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7</a:t>
                      </a:r>
                      <a:r>
                        <a:rPr lang="ru-RU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Управление персоналом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Коэффициент текучести кадров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Отношение количества работников УК ИП/ПТ/ОЭЗ/ТОР, покинувших компанию в отчетном периоде, к среднему количеству работников на конец отчетного периода, умноженное на 100 %, %</a:t>
                      </a:r>
                    </a:p>
                  </a:txBody>
                  <a:tcPr marL="180000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34,82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37,03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1528743"/>
                  </a:ext>
                </a:extLst>
              </a:tr>
              <a:tr h="91318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8.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Трудоустройство инвалидов и граждан 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с ОВЗ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Доля инвалидов и граждан с ОВЗ в общей численности работников </a:t>
                      </a:r>
                    </a:p>
                    <a:p>
                      <a:pPr algn="l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УК ИП/ПТ/ОЭЗ/ТОР на конец отчетного периода, %</a:t>
                      </a:r>
                    </a:p>
                  </a:txBody>
                  <a:tcPr marL="180000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0,89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1,85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5948797"/>
                  </a:ext>
                </a:extLst>
              </a:tr>
              <a:tr h="91318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9.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Коллективный договор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Соотношение количества работников УК ИП/ПТ/ОЭЗ/ТОР, охваченных коллективным договором, к общему  числу работников УК ИП/ПТ/ОЭЗ/ТОР на конец отчетного периода, %</a:t>
                      </a:r>
                    </a:p>
                  </a:txBody>
                  <a:tcPr marL="180000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9813782"/>
                  </a:ext>
                </a:extLst>
              </a:tr>
              <a:tr h="913182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10.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Высшее образование</a:t>
                      </a:r>
                    </a:p>
                    <a:p>
                      <a:pPr marL="0" algn="ctr" defTabSz="914400" rtl="0" eaLnBrk="1" fontAlgn="ctr" latinLnBrk="0" hangingPunct="1"/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Доля работников УК ИП\ПТ\ОЭЗ\ТОР  с высшим образованием (бакалавр, специалитет, магистратура) от общего числа работников </a:t>
                      </a:r>
                    </a:p>
                    <a:p>
                      <a:pPr algn="l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на конец отчётного периода, %;</a:t>
                      </a:r>
                    </a:p>
                  </a:txBody>
                  <a:tcPr marL="180000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74,77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75,92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1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8972" marR="8972" marT="8972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Среднее профессиональное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образование</a:t>
                      </a:r>
                    </a:p>
                    <a:p>
                      <a:pPr marL="0" algn="ctr" defTabSz="914400" rtl="0" eaLnBrk="1" fontAlgn="ctr" latinLnBrk="0" hangingPunct="1"/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Доля работников УК ИП\ПТ\ОЭЗ\ТОР со средним профессиональным образованием от общего числа работников </a:t>
                      </a:r>
                    </a:p>
                    <a:p>
                      <a:pPr algn="l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на конец отчетного периода, %.</a:t>
                      </a:r>
                    </a:p>
                  </a:txBody>
                  <a:tcPr marL="180000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15,32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15,75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699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11. 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72" marR="8972" marT="8972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992312" y="5622525"/>
            <a:ext cx="682625" cy="66059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992314" y="4716593"/>
            <a:ext cx="682624" cy="6606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776EEDB-171C-4A1D-AD63-CD3C67DA12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992312" y="3804322"/>
            <a:ext cx="682625" cy="6606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82856A5-65A0-4DA7-8EDF-25D36827AF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992312" y="2927376"/>
            <a:ext cx="682624" cy="6606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32A82B6-769A-4A9E-BCFC-E33FCBF3A6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992312" y="1968037"/>
            <a:ext cx="682625" cy="66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4236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0">
              <a:srgbClr val="00AC73"/>
            </a:gs>
            <a:gs pos="30000">
              <a:srgbClr val="00A894"/>
            </a:gs>
            <a:gs pos="71000">
              <a:srgbClr val="00A2D3"/>
            </a:gs>
            <a:gs pos="100000">
              <a:srgbClr val="009DFE"/>
            </a:gs>
          </a:gsLst>
          <a:lin ang="21594000" scaled="0"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DBAECF1-C0B7-4C35-A08F-4EBC6D3D9B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3" name="Прямая соединительная линия 2"/>
          <p:cNvCxnSpPr>
            <a:cxnSpLocks/>
          </p:cNvCxnSpPr>
          <p:nvPr/>
        </p:nvCxnSpPr>
        <p:spPr bwMode="auto">
          <a:xfrm>
            <a:off x="0" y="6101255"/>
            <a:ext cx="1219199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5"/>
          <p:cNvSpPr txBox="1"/>
          <p:nvPr/>
        </p:nvSpPr>
        <p:spPr bwMode="auto">
          <a:xfrm>
            <a:off x="746620" y="281168"/>
            <a:ext cx="10573228" cy="55297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2000" b="1" dirty="0"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ESG-</a:t>
            </a:r>
            <a:r>
              <a:rPr lang="ru-RU" sz="2000" b="1" dirty="0"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данные 2025 – </a:t>
            </a:r>
            <a:r>
              <a:rPr lang="en-US" sz="2000" b="1" dirty="0"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S</a:t>
            </a:r>
            <a:endParaRPr lang="ru-RU" sz="2000" b="1" dirty="0">
              <a:solidFill>
                <a:prstClr val="white"/>
              </a:solidFill>
              <a:latin typeface="Times New Roman" panose="02020603050405020304" pitchFamily="18" charset="0"/>
              <a:ea typeface="Yu Gothic UI Semibold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1696700" y="6385984"/>
            <a:ext cx="347133" cy="365125"/>
          </a:xfrm>
        </p:spPr>
        <p:txBody>
          <a:bodyPr/>
          <a:lstStyle/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2670790"/>
              </p:ext>
            </p:extLst>
          </p:nvPr>
        </p:nvGraphicFramePr>
        <p:xfrm>
          <a:off x="479424" y="1157292"/>
          <a:ext cx="10909299" cy="874484"/>
        </p:xfrm>
        <a:graphic>
          <a:graphicData uri="http://schemas.openxmlformats.org/drawingml/2006/table">
            <a:tbl>
              <a:tblPr/>
              <a:tblGrid>
                <a:gridCol w="3628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7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59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615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4622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7844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№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Область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ЦУР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Показатель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Метод расчета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Значение</a:t>
                      </a:r>
                    </a:p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2024-2025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041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СОЦИУМ (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)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5197718"/>
              </p:ext>
            </p:extLst>
          </p:nvPr>
        </p:nvGraphicFramePr>
        <p:xfrm>
          <a:off x="474133" y="2031777"/>
          <a:ext cx="10914591" cy="2871684"/>
        </p:xfrm>
        <a:graphic>
          <a:graphicData uri="http://schemas.openxmlformats.org/drawingml/2006/table">
            <a:tbl>
              <a:tblPr/>
              <a:tblGrid>
                <a:gridCol w="3640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1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59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96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65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4531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92442">
                  <a:extLst>
                    <a:ext uri="{9D8B030D-6E8A-4147-A177-3AD203B41FA5}">
                      <a16:colId xmlns:a16="http://schemas.microsoft.com/office/drawing/2014/main" val="2399074832"/>
                    </a:ext>
                  </a:extLst>
                </a:gridCol>
              </a:tblGrid>
              <a:tr h="55015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12.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Гендерное 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равенство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Женщины на руководящих должностях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Соотношение количества женщин на руководящих должностях в УК ИП\ПТ\ОЭЗ\ТОР </a:t>
                      </a:r>
                    </a:p>
                    <a:p>
                      <a:pPr algn="l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к общему числу руководителей на конец отчетного периода,%;</a:t>
                      </a:r>
                    </a:p>
                  </a:txBody>
                  <a:tcPr marL="180000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43,3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36,6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807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13.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8972" marR="8972" marT="8972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Женщины, имеющие детей дошкольного возраста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Соотношение количества женщин, имеющих детей дошкольного</a:t>
                      </a:r>
                    </a:p>
                    <a:p>
                      <a:pPr algn="l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возраста, работающих в УК ИП\ПТ\ОЭЗ\ТОР, к общему числу работников на конец отчетного периода, %</a:t>
                      </a:r>
                    </a:p>
                  </a:txBody>
                  <a:tcPr marL="180000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15,17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8,33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01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Переобучение и повышение квалификации женщин в отпуске по уходу за ребенком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а) количество женщин в УК ИП\ПТ\ОЭЗ\ТОР, находящихся в отпуске по уходу за ребенком в возрасте до трех лет, на конец отчетного периода, чел.;</a:t>
                      </a:r>
                    </a:p>
                  </a:txBody>
                  <a:tcPr marL="180000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833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14. 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б) количество прошедших переобучение и повышение квалификации женщин в УК ИП\ПТ\ОЭЗ\ТОР, находящихся в отпуске по уходу за ребенком в возрасте до трех лет, </a:t>
                      </a:r>
                    </a:p>
                    <a:p>
                      <a:pPr marL="0" algn="l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на конец отчетного периода, чел.</a:t>
                      </a:r>
                    </a:p>
                  </a:txBody>
                  <a:tcPr marL="180000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2085582" y="3518777"/>
            <a:ext cx="489302" cy="48930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2090264" y="4144141"/>
            <a:ext cx="484620" cy="484620"/>
          </a:xfrm>
          <a:prstGeom prst="rect">
            <a:avLst/>
          </a:prstGeom>
          <a:solidFill>
            <a:schemeClr val="bg1">
              <a:alpha val="99000"/>
            </a:schemeClr>
          </a:solidFill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2125573" y="2767762"/>
            <a:ext cx="421306" cy="421306"/>
          </a:xfrm>
          <a:prstGeom prst="rect">
            <a:avLst/>
          </a:prstGeom>
          <a:solidFill>
            <a:schemeClr val="bg1">
              <a:alpha val="99000"/>
            </a:schemeClr>
          </a:solidFill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2125573" y="2094750"/>
            <a:ext cx="409321" cy="409321"/>
          </a:xfrm>
          <a:prstGeom prst="rect">
            <a:avLst/>
          </a:prstGeom>
          <a:solidFill>
            <a:schemeClr val="bg1">
              <a:alpha val="99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33794236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0">
              <a:srgbClr val="00AC73"/>
            </a:gs>
            <a:gs pos="30000">
              <a:srgbClr val="00A894"/>
            </a:gs>
            <a:gs pos="71000">
              <a:srgbClr val="00A2D3"/>
            </a:gs>
            <a:gs pos="100000">
              <a:srgbClr val="009DFE"/>
            </a:gs>
          </a:gsLst>
          <a:lin ang="21594000" scaled="0"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B9FE09B-DEC6-4AEF-A6C4-80F3E6BD0B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3" name="Прямая соединительная линия 2"/>
          <p:cNvCxnSpPr>
            <a:cxnSpLocks/>
          </p:cNvCxnSpPr>
          <p:nvPr/>
        </p:nvCxnSpPr>
        <p:spPr bwMode="auto">
          <a:xfrm>
            <a:off x="0" y="6101255"/>
            <a:ext cx="1219199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5"/>
          <p:cNvSpPr txBox="1"/>
          <p:nvPr/>
        </p:nvSpPr>
        <p:spPr bwMode="auto">
          <a:xfrm>
            <a:off x="810986" y="281168"/>
            <a:ext cx="10508862" cy="55297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2000" b="1" dirty="0"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ESG-</a:t>
            </a:r>
            <a:r>
              <a:rPr lang="ru-RU" sz="2000" b="1" dirty="0"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данные 2025 – </a:t>
            </a:r>
            <a:r>
              <a:rPr lang="en-US" sz="2000" b="1" dirty="0"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S </a:t>
            </a:r>
            <a:endParaRPr lang="ru-RU" sz="2000" b="1" dirty="0">
              <a:solidFill>
                <a:prstClr val="white"/>
              </a:solidFill>
              <a:latin typeface="Times New Roman" panose="02020603050405020304" pitchFamily="18" charset="0"/>
              <a:ea typeface="Yu Gothic UI Semibold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1641666" y="6369070"/>
            <a:ext cx="351367" cy="365125"/>
          </a:xfrm>
        </p:spPr>
        <p:txBody>
          <a:bodyPr/>
          <a:lstStyle/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3027850"/>
              </p:ext>
            </p:extLst>
          </p:nvPr>
        </p:nvGraphicFramePr>
        <p:xfrm>
          <a:off x="479425" y="1315484"/>
          <a:ext cx="10909299" cy="572375"/>
        </p:xfrm>
        <a:graphic>
          <a:graphicData uri="http://schemas.openxmlformats.org/drawingml/2006/table">
            <a:tbl>
              <a:tblPr/>
              <a:tblGrid>
                <a:gridCol w="3628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5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74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65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4199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7558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№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Область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ЦУР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Показатель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Метод расчета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Значение</a:t>
                      </a:r>
                    </a:p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2024-2025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8123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СОЦИУМ (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)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3995272"/>
              </p:ext>
            </p:extLst>
          </p:nvPr>
        </p:nvGraphicFramePr>
        <p:xfrm>
          <a:off x="479425" y="1887048"/>
          <a:ext cx="10909300" cy="4331722"/>
        </p:xfrm>
        <a:graphic>
          <a:graphicData uri="http://schemas.openxmlformats.org/drawingml/2006/table">
            <a:tbl>
              <a:tblPr/>
              <a:tblGrid>
                <a:gridCol w="3680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3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52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0250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578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7099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70996">
                  <a:extLst>
                    <a:ext uri="{9D8B030D-6E8A-4147-A177-3AD203B41FA5}">
                      <a16:colId xmlns:a16="http://schemas.microsoft.com/office/drawing/2014/main" val="3487792104"/>
                    </a:ext>
                  </a:extLst>
                </a:gridCol>
              </a:tblGrid>
              <a:tr h="228933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15.</a:t>
                      </a:r>
                    </a:p>
                  </a:txBody>
                  <a:tcPr marL="6814" marR="6814" marT="68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Здоровье и безопасность работников</a:t>
                      </a:r>
                    </a:p>
                  </a:txBody>
                  <a:tcPr marL="6814" marR="6814" marT="68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6814" marR="6814" marT="68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Охрана здоровья и безопасность труда работников</a:t>
                      </a:r>
                    </a:p>
                  </a:txBody>
                  <a:tcPr marL="6814" marR="6814" marT="68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Доля расходов УК ИП\ПТ\ОЭЗ\ТОР на охрану труда и медицинские страховые программы, на здравоохранение, деятельность, финансируемую непосредственно компанией, и все расходы на поддержание условий труда на рабочем месте, вопросы, относящиеся к безопасности и гигиене труда, понесенные в текущем отчетном периоде, в % от выручки </a:t>
                      </a:r>
                    </a:p>
                    <a:p>
                      <a:pPr marL="0" algn="l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в отчетном периоде, % в том числе:</a:t>
                      </a:r>
                    </a:p>
                    <a:p>
                      <a:pPr marL="0" indent="-171450" algn="l" defTabSz="914400" rtl="0" eaLnBrk="1" fontAlgn="ctr" latinLnBrk="0" hangingPunct="1">
                        <a:buFontTx/>
                        <a:buChar char="-"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использование электроэнергии;</a:t>
                      </a:r>
                    </a:p>
                    <a:p>
                      <a:pPr marL="0" indent="-171450" algn="l" defTabSz="914400" rtl="0" eaLnBrk="1" fontAlgn="ctr" latinLnBrk="0" hangingPunct="1">
                        <a:buFontTx/>
                        <a:buChar char="-"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меры по предотвращению пожаров и взрывов;</a:t>
                      </a:r>
                    </a:p>
                    <a:p>
                      <a:pPr marL="0" indent="-171450" algn="l" defTabSz="914400" rtl="0" eaLnBrk="1" fontAlgn="ctr" latinLnBrk="0" hangingPunct="1">
                        <a:buFontTx/>
                        <a:buChar char="-"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санитарно-технические сооружения, моечные сооружения, снабжения питьевой водой </a:t>
                      </a:r>
                    </a:p>
                    <a:p>
                      <a:pPr marL="0" indent="0" algn="l" defTabSz="914400" rtl="0" eaLnBrk="1" fontAlgn="ctr" latinLnBrk="0" hangingPunct="1">
                        <a:buFontTx/>
                        <a:buNone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    и другие бытовые объекты, связанные с охраной труда и гигиеной труда;</a:t>
                      </a:r>
                    </a:p>
                    <a:p>
                      <a:pPr marL="0" indent="-171450" algn="l" defTabSz="914400" rtl="0" eaLnBrk="1" fontAlgn="ctr" latinLnBrk="0" hangingPunct="1">
                        <a:buFontTx/>
                        <a:buChar char="-"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Надзор за состоянием здоровья работников.</a:t>
                      </a:r>
                    </a:p>
                  </a:txBody>
                  <a:tcPr marL="180000" marR="6814" marT="68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930364</a:t>
                      </a:r>
                    </a:p>
                  </a:txBody>
                  <a:tcPr marL="6814" marR="6814" marT="68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631344</a:t>
                      </a:r>
                    </a:p>
                  </a:txBody>
                  <a:tcPr marL="6814" marR="6814" marT="68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54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6814" marR="6814" marT="68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Производственный травматизм</a:t>
                      </a:r>
                    </a:p>
                  </a:txBody>
                  <a:tcPr marL="6814" marR="6814" marT="68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indent="0" algn="l" defTabSz="914400" rtl="0" eaLnBrk="1" fontAlgn="ctr" latinLnBrk="0" hangingPunct="1">
                        <a:buFontTx/>
                        <a:buNone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а) количество новых случаев травматизма, разделенное на общее</a:t>
                      </a:r>
                    </a:p>
                    <a:p>
                      <a:pPr marL="0" indent="0" algn="l" defTabSz="914400" rtl="0" eaLnBrk="1" fontAlgn="ctr" latinLnBrk="0" hangingPunct="1">
                        <a:buFontTx/>
                        <a:buNone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количество часов, отработанных работниками УК ИП\ПТ\ОЭЗ\ТОР, на конец отчетного периода, </a:t>
                      </a:r>
                      <a:r>
                        <a:rPr lang="ru-RU" sz="1100" kern="1200" dirty="0" err="1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ед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</a:txBody>
                  <a:tcPr marL="180000" marR="6814" marT="68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0     </a:t>
                      </a:r>
                    </a:p>
                  </a:txBody>
                  <a:tcPr marL="6814" marR="6814" marT="68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6814" marR="6814" marT="68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653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16.</a:t>
                      </a:r>
                    </a:p>
                  </a:txBody>
                  <a:tcPr marL="6814" marR="6814" marT="68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14" marR="6814" marT="68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14" marR="6814" marT="68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14" marR="6814" marT="68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14" marR="6814" marT="68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29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 defTabSz="914400" rtl="0" eaLnBrk="1" fontAlgn="ctr" latinLnBrk="0" hangingPunct="1">
                        <a:buFontTx/>
                        <a:buNone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б) количество работников, получивших травмы, к общему числу работников, %.</a:t>
                      </a:r>
                    </a:p>
                  </a:txBody>
                  <a:tcPr marL="180000" marR="6814" marT="68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0     </a:t>
                      </a:r>
                    </a:p>
                  </a:txBody>
                  <a:tcPr marL="6814" marR="6814" marT="68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6814" marR="6814" marT="68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3748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17.</a:t>
                      </a:r>
                    </a:p>
                  </a:txBody>
                  <a:tcPr marL="6814" marR="6814" marT="68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6814" marR="6814" marT="68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6814" marR="6814" marT="68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Физическая культура и спорт</a:t>
                      </a:r>
                    </a:p>
                  </a:txBody>
                  <a:tcPr marL="6814" marR="6814" marT="68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Прямые (предоставление абонементов в спортивные залы) и косвенные (затраты на  корпоративную спортивную форм и спортивные мероприятия) расходы на физическую культуру и спорт на одного работника УК ИП/ПТ/ОЭЗ/ТОР в отчетном и предыдущем отчетных периодах, тыс. руб.</a:t>
                      </a:r>
                    </a:p>
                  </a:txBody>
                  <a:tcPr marL="180000" marR="6814" marT="68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214,2 </a:t>
                      </a:r>
                    </a:p>
                  </a:txBody>
                  <a:tcPr marL="6814" marR="6814" marT="68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208,6  </a:t>
                      </a:r>
                    </a:p>
                  </a:txBody>
                  <a:tcPr marL="6814" marR="6814" marT="68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2004725"/>
                  </a:ext>
                </a:extLst>
              </a:tr>
            </a:tbl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992312" y="2217456"/>
            <a:ext cx="682625" cy="672927"/>
          </a:xfrm>
          <a:prstGeom prst="rect">
            <a:avLst/>
          </a:prstGeom>
        </p:spPr>
      </p:pic>
      <p:pic>
        <p:nvPicPr>
          <p:cNvPr id="13" name="object 7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992313" y="3039703"/>
            <a:ext cx="682625" cy="672927"/>
          </a:xfrm>
          <a:prstGeom prst="rect">
            <a:avLst/>
          </a:prstGeom>
        </p:spPr>
      </p:pic>
      <p:pic>
        <p:nvPicPr>
          <p:cNvPr id="15" name="object 74">
            <a:extLst>
              <a:ext uri="{FF2B5EF4-FFF2-40B4-BE49-F238E27FC236}">
                <a16:creationId xmlns:a16="http://schemas.microsoft.com/office/drawing/2014/main" id="{740194F1-C1FC-4004-9124-88BAB690A21C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 bwMode="auto">
          <a:xfrm>
            <a:off x="1992313" y="4420532"/>
            <a:ext cx="682625" cy="67292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F99B8FE3-CE6D-4095-84E9-76576AB96A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992311" y="5474786"/>
            <a:ext cx="682625" cy="672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4792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0">
              <a:srgbClr val="00AC73"/>
            </a:gs>
            <a:gs pos="30000">
              <a:srgbClr val="00A894"/>
            </a:gs>
            <a:gs pos="71000">
              <a:srgbClr val="00A2D3"/>
            </a:gs>
            <a:gs pos="100000">
              <a:srgbClr val="009DFE"/>
            </a:gs>
          </a:gsLst>
          <a:lin ang="21594000" scaled="0"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07374CE-6001-415A-BF17-B3E87B02B1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3" name="Прямая соединительная линия 2"/>
          <p:cNvCxnSpPr>
            <a:cxnSpLocks/>
          </p:cNvCxnSpPr>
          <p:nvPr/>
        </p:nvCxnSpPr>
        <p:spPr bwMode="auto">
          <a:xfrm>
            <a:off x="0" y="6101255"/>
            <a:ext cx="1219199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5"/>
          <p:cNvSpPr txBox="1"/>
          <p:nvPr/>
        </p:nvSpPr>
        <p:spPr bwMode="auto">
          <a:xfrm>
            <a:off x="838200" y="281168"/>
            <a:ext cx="10481648" cy="55297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2000" b="1" dirty="0"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ESG-</a:t>
            </a:r>
            <a:r>
              <a:rPr lang="ru-RU" sz="2000" b="1" dirty="0"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данные 2025 –</a:t>
            </a:r>
            <a:r>
              <a:rPr lang="en-US" sz="2000" b="1" dirty="0"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 S</a:t>
            </a:r>
            <a:r>
              <a:rPr lang="ru-RU" sz="2000" b="1" dirty="0"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 </a:t>
            </a:r>
            <a:endParaRPr lang="ru-RU" sz="2000" b="1" dirty="0">
              <a:solidFill>
                <a:prstClr val="white"/>
              </a:solidFill>
              <a:latin typeface="Times New Roman" panose="02020603050405020304" pitchFamily="18" charset="0"/>
              <a:ea typeface="Yu Gothic UI Semibold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1662833" y="6418719"/>
            <a:ext cx="376767" cy="365125"/>
          </a:xfrm>
        </p:spPr>
        <p:txBody>
          <a:bodyPr/>
          <a:lstStyle/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3323891"/>
              </p:ext>
            </p:extLst>
          </p:nvPr>
        </p:nvGraphicFramePr>
        <p:xfrm>
          <a:off x="479425" y="1986893"/>
          <a:ext cx="10909300" cy="520864"/>
        </p:xfrm>
        <a:graphic>
          <a:graphicData uri="http://schemas.openxmlformats.org/drawingml/2006/table">
            <a:tbl>
              <a:tblPr/>
              <a:tblGrid>
                <a:gridCol w="3628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15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74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038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573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462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1335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№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Область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ЦУР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Показатель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Метод расчета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Значение</a:t>
                      </a:r>
                    </a:p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2024-2025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СОЦИУМ (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)</a:t>
                      </a:r>
                    </a:p>
                  </a:txBody>
                  <a:tcPr marL="8972" marR="8972" marT="89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5346821"/>
              </p:ext>
            </p:extLst>
          </p:nvPr>
        </p:nvGraphicFramePr>
        <p:xfrm>
          <a:off x="479425" y="2507495"/>
          <a:ext cx="10909299" cy="2911172"/>
        </p:xfrm>
        <a:graphic>
          <a:graphicData uri="http://schemas.openxmlformats.org/drawingml/2006/table">
            <a:tbl>
              <a:tblPr/>
              <a:tblGrid>
                <a:gridCol w="358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98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32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96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615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7311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73112">
                  <a:extLst>
                    <a:ext uri="{9D8B030D-6E8A-4147-A177-3AD203B41FA5}">
                      <a16:colId xmlns:a16="http://schemas.microsoft.com/office/drawing/2014/main" val="2814289162"/>
                    </a:ext>
                  </a:extLst>
                </a:gridCol>
              </a:tblGrid>
              <a:tr h="5683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18.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Здоровье и безопасность работников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 err="1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Дорожно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-транспортные происшествия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Количество ДТП на территории ОЭЗ в отчетном периоде </a:t>
                      </a:r>
                    </a:p>
                    <a:p>
                      <a:pPr algn="l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и предыдущем отчётных периодах, ед.;</a:t>
                      </a:r>
                    </a:p>
                  </a:txBody>
                  <a:tcPr marL="180000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386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19.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72" marR="8972" marT="8972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Распространенность употребления табака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Доля курящих работников к общему числу работников УК ОЭЗ, %;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000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1500"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72" marR="8972" marT="8972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Распространенность употребления </a:t>
                      </a:r>
                    </a:p>
                    <a:p>
                      <a:pPr algn="ctr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табака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Доля курящих работников к общему числу работников УК ОЭЗ, %;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000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23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1048616"/>
                  </a:ext>
                </a:extLst>
              </a:tr>
              <a:tr h="410634">
                <a:tc rowSpan="2">
                  <a:txBody>
                    <a:bodyPr/>
                    <a:lstStyle/>
                    <a:p>
                      <a:r>
                        <a:rPr lang="ru-RU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20.</a:t>
                      </a:r>
                      <a:endParaRPr lang="ru-RU" dirty="0"/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 marL="8972" marR="8972" marT="8972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Обеспеченность работников санитарно- гигиеническими средствами</a:t>
                      </a:r>
                      <a:endParaRPr lang="ru-RU"/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Доля работников УК ОЭЗ, использующих организованные с соблюдением требований безопасности услуги санитарии, включая устройства для мытья рук с мылом и водой в отчетном </a:t>
                      </a:r>
                    </a:p>
                    <a:p>
                      <a:pPr algn="l" fontAlgn="ctr"/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и предыдущем отчетных периодах, %.</a:t>
                      </a:r>
                      <a:endParaRPr lang="ru-RU"/>
                    </a:p>
                  </a:txBody>
                  <a:tcPr marL="180000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7821558"/>
                  </a:ext>
                </a:extLst>
              </a:tr>
              <a:tr h="11768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8972" marR="8972" marT="8972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Обеспеченность работников </a:t>
                      </a:r>
                      <a:r>
                        <a:rPr lang="ru-RU" sz="1100" kern="1200" dirty="0" err="1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санитарно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- гигиеническими средствами</a:t>
                      </a:r>
                      <a:endParaRPr lang="ru-RU" dirty="0"/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Доля работников УК ОЭЗ, использующих организованные с соблюдением требований безопасности услуги санитарии, включая устройства для мытья рук с мылом и водой в отчетном и предыдущем отчетных периодах, %.</a:t>
                      </a:r>
                      <a:endParaRPr lang="ru-RU" dirty="0"/>
                    </a:p>
                  </a:txBody>
                  <a:tcPr marL="180000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1549831"/>
                  </a:ext>
                </a:extLst>
              </a:tr>
            </a:tbl>
          </a:graphicData>
        </a:graphic>
      </p:graphicFrame>
      <p:pic>
        <p:nvPicPr>
          <p:cNvPr id="10" name="object 6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992311" y="3462867"/>
            <a:ext cx="682625" cy="585726"/>
          </a:xfrm>
          <a:prstGeom prst="rect">
            <a:avLst/>
          </a:prstGeom>
        </p:spPr>
      </p:pic>
      <p:pic>
        <p:nvPicPr>
          <p:cNvPr id="12" name="object 6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992311" y="4503083"/>
            <a:ext cx="682626" cy="616369"/>
          </a:xfrm>
          <a:prstGeom prst="rect">
            <a:avLst/>
          </a:prstGeom>
        </p:spPr>
      </p:pic>
      <p:pic>
        <p:nvPicPr>
          <p:cNvPr id="13" name="object 64">
            <a:extLst>
              <a:ext uri="{FF2B5EF4-FFF2-40B4-BE49-F238E27FC236}">
                <a16:creationId xmlns:a16="http://schemas.microsoft.com/office/drawing/2014/main" id="{8E387463-63BB-4747-A193-27287ADEA75F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992313" y="2581433"/>
            <a:ext cx="682625" cy="585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8287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B2FE6D19-1DEA-431E-A225-51C5D7ECB0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Заголовок 5"/>
          <p:cNvSpPr txBox="1"/>
          <p:nvPr/>
        </p:nvSpPr>
        <p:spPr bwMode="auto">
          <a:xfrm>
            <a:off x="2" y="482119"/>
            <a:ext cx="11115412" cy="46314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2500" b="1" i="0" u="none" strike="noStrike" cap="none" spc="0" dirty="0">
                <a:ln>
                  <a:noFill/>
                </a:ln>
                <a:solidFill>
                  <a:prstClr val="white"/>
                </a:solidFill>
                <a:latin typeface="+mn-lt"/>
                <a:ea typeface="Yu Gothic UI Semibold"/>
                <a:cs typeface="Arial"/>
              </a:rPr>
              <a:t>      </a:t>
            </a:r>
            <a:r>
              <a:rPr lang="ru-RU" sz="2500" b="1" i="0" u="none" strike="noStrike" cap="none" spc="0" dirty="0">
                <a:ln>
                  <a:noFill/>
                </a:ln>
                <a:solidFill>
                  <a:prstClr val="white"/>
                </a:solidFill>
                <a:latin typeface="+mn-lt"/>
                <a:ea typeface="Yu Gothic UI Semibold"/>
                <a:cs typeface="Arial"/>
              </a:rPr>
              <a:t> </a:t>
            </a:r>
            <a:r>
              <a:rPr lang="ru-RU" sz="2000" b="1" i="0" u="none" strike="noStrike" cap="none" spc="0" dirty="0">
                <a:ln>
                  <a:noFill/>
                </a:ln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ЦЕЛИ УСТОЙЧИВОГО РАЗВИТИЯ          </a:t>
            </a:r>
          </a:p>
          <a:p>
            <a:pPr marL="0" marR="0" lvl="0" indent="0" algn="ctr" defTabSz="9144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2500" b="1" dirty="0">
              <a:latin typeface="Times New Roman" panose="02020603050405020304" pitchFamily="18" charset="0"/>
              <a:ea typeface="Yu Gothic UI Semibold"/>
              <a:cs typeface="Times New Roman" panose="02020603050405020304" pitchFamily="18" charset="0"/>
            </a:endParaRPr>
          </a:p>
          <a:p>
            <a:pPr marL="0" marR="0" lvl="0" indent="0" algn="ctr" defTabSz="9144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000" b="1" dirty="0"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Показатели направления «ЭКОЛОГИЯ» охватывают 5 из 17 целей устойчивого развития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511243" y="1668781"/>
            <a:ext cx="2244402" cy="1926021"/>
          </a:xfrm>
          <a:prstGeom prst="rect">
            <a:avLst/>
          </a:prstGeom>
        </p:spPr>
      </p:pic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BDE9172E-2799-43CD-81B6-882ADAABBED7}"/>
              </a:ext>
            </a:extLst>
          </p:cNvPr>
          <p:cNvSpPr/>
          <p:nvPr/>
        </p:nvSpPr>
        <p:spPr bwMode="auto">
          <a:xfrm>
            <a:off x="3384947" y="3979134"/>
            <a:ext cx="2244402" cy="1922700"/>
          </a:xfrm>
          <a:prstGeom prst="rect">
            <a:avLst/>
          </a:prstGeom>
          <a:solidFill>
            <a:srgbClr val="BD8C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5"/>
          <a:srcRect l="1598" t="1463" r="1872" b="1272"/>
          <a:stretch/>
        </p:blipFill>
        <p:spPr bwMode="auto">
          <a:xfrm>
            <a:off x="3474692" y="4100955"/>
            <a:ext cx="2043376" cy="1682338"/>
          </a:xfrm>
          <a:prstGeom prst="rect">
            <a:avLst/>
          </a:prstGeom>
          <a:solidFill>
            <a:schemeClr val="tx2"/>
          </a:solidFill>
          <a:effectLst/>
        </p:spPr>
      </p:pic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2BD2CAC5-B1AA-41E0-8080-214EE6AE5B69}"/>
              </a:ext>
            </a:extLst>
          </p:cNvPr>
          <p:cNvSpPr/>
          <p:nvPr/>
        </p:nvSpPr>
        <p:spPr bwMode="auto">
          <a:xfrm>
            <a:off x="6396842" y="3973315"/>
            <a:ext cx="2244402" cy="1922700"/>
          </a:xfrm>
          <a:prstGeom prst="rect">
            <a:avLst/>
          </a:prstGeom>
          <a:solidFill>
            <a:srgbClr val="5BB9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6"/>
          <a:srcRect l="1197" t="2118" r="1425"/>
          <a:stretch/>
        </p:blipFill>
        <p:spPr bwMode="auto">
          <a:xfrm>
            <a:off x="6551221" y="4100955"/>
            <a:ext cx="1951512" cy="1719556"/>
          </a:xfrm>
          <a:prstGeom prst="rect">
            <a:avLst/>
          </a:prstGeom>
          <a:solidFill>
            <a:schemeClr val="tx1"/>
          </a:solidFill>
          <a:effectLst/>
        </p:spPr>
      </p:pic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44F70FD9-B637-40E6-A361-DC790843D53A}"/>
              </a:ext>
            </a:extLst>
          </p:cNvPr>
          <p:cNvGrpSpPr/>
          <p:nvPr/>
        </p:nvGrpSpPr>
        <p:grpSpPr>
          <a:xfrm>
            <a:off x="9261660" y="3973315"/>
            <a:ext cx="2244402" cy="1922700"/>
            <a:chOff x="9261660" y="4218729"/>
            <a:chExt cx="2244402" cy="1922700"/>
          </a:xfrm>
        </p:grpSpPr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id="{D5AE4FCB-24D5-4639-91C3-974649C00D45}"/>
                </a:ext>
              </a:extLst>
            </p:cNvPr>
            <p:cNvSpPr/>
            <p:nvPr/>
          </p:nvSpPr>
          <p:spPr bwMode="auto">
            <a:xfrm>
              <a:off x="9261660" y="4218729"/>
              <a:ext cx="2244402" cy="1922700"/>
            </a:xfrm>
            <a:prstGeom prst="rect">
              <a:avLst/>
            </a:prstGeom>
            <a:solidFill>
              <a:srgbClr val="136B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 rotWithShape="1">
            <a:blip r:embed="rId7"/>
            <a:srcRect l="1275" t="1243" r="1275" b="1627"/>
            <a:stretch/>
          </p:blipFill>
          <p:spPr bwMode="auto">
            <a:xfrm>
              <a:off x="9496234" y="4279254"/>
              <a:ext cx="1813035" cy="1786672"/>
            </a:xfrm>
            <a:prstGeom prst="rect">
              <a:avLst/>
            </a:prstGeom>
            <a:effectLst/>
          </p:spPr>
        </p:pic>
      </p:grpSp>
      <p:pic>
        <p:nvPicPr>
          <p:cNvPr id="24" name="Picture 6"/>
          <p:cNvPicPr>
            <a:picLocks noChangeAspect="1" noChangeArrowheads="1"/>
          </p:cNvPicPr>
          <p:nvPr/>
        </p:nvPicPr>
        <p:blipFill>
          <a:blip r:embed="rId8"/>
          <a:srcRect l="4567" t="4273" r="4567" b="2388"/>
          <a:stretch/>
        </p:blipFill>
        <p:spPr bwMode="auto">
          <a:xfrm>
            <a:off x="10195372" y="5840301"/>
            <a:ext cx="1396683" cy="1098369"/>
          </a:xfrm>
          <a:prstGeom prst="rect">
            <a:avLst/>
          </a:prstGeom>
          <a:noFill/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17AA897-4E53-43C8-911E-526627E7009B}"/>
              </a:ext>
            </a:extLst>
          </p:cNvPr>
          <p:cNvSpPr/>
          <p:nvPr/>
        </p:nvSpPr>
        <p:spPr>
          <a:xfrm>
            <a:off x="3384948" y="1672102"/>
            <a:ext cx="2244402" cy="1922700"/>
          </a:xfrm>
          <a:prstGeom prst="rect">
            <a:avLst/>
          </a:prstGeom>
          <a:solidFill>
            <a:srgbClr val="29BF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solidFill>
                <a:srgbClr val="FF0000"/>
              </a:solidFill>
              <a:highlight>
                <a:srgbClr val="000000"/>
              </a:highlight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4BFEED7-15D1-4FF4-880C-A011EA764B7A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999" r="1673"/>
          <a:stretch/>
        </p:blipFill>
        <p:spPr bwMode="auto">
          <a:xfrm>
            <a:off x="3466807" y="1668781"/>
            <a:ext cx="2080683" cy="1926022"/>
          </a:xfrm>
          <a:prstGeom prst="rect">
            <a:avLst/>
          </a:prstGeom>
          <a:solidFill>
            <a:schemeClr val="tx2"/>
          </a:solidFill>
          <a:effectLst/>
        </p:spPr>
      </p:pic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164BFF54-425D-43C1-851D-007E71F387F7}"/>
              </a:ext>
            </a:extLst>
          </p:cNvPr>
          <p:cNvGrpSpPr/>
          <p:nvPr/>
        </p:nvGrpSpPr>
        <p:grpSpPr>
          <a:xfrm>
            <a:off x="511243" y="3980794"/>
            <a:ext cx="2244402" cy="1922700"/>
            <a:chOff x="511243" y="4226208"/>
            <a:chExt cx="2244402" cy="1922700"/>
          </a:xfrm>
        </p:grpSpPr>
        <p:sp>
          <p:nvSpPr>
            <p:cNvPr id="25" name="Прямоугольник 24">
              <a:extLst>
                <a:ext uri="{FF2B5EF4-FFF2-40B4-BE49-F238E27FC236}">
                  <a16:creationId xmlns:a16="http://schemas.microsoft.com/office/drawing/2014/main" id="{CA994510-B766-4FE4-B076-F980D3101B2D}"/>
                </a:ext>
              </a:extLst>
            </p:cNvPr>
            <p:cNvSpPr/>
            <p:nvPr/>
          </p:nvSpPr>
          <p:spPr bwMode="auto">
            <a:xfrm>
              <a:off x="511243" y="4226208"/>
              <a:ext cx="2244402" cy="1922700"/>
            </a:xfrm>
            <a:prstGeom prst="rect">
              <a:avLst/>
            </a:prstGeom>
            <a:solidFill>
              <a:srgbClr val="F69C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96C726B2-6283-462F-84B0-36739CFC5D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l="1621" t="1880" r="2035" b="1462"/>
            <a:stretch/>
          </p:blipFill>
          <p:spPr bwMode="auto">
            <a:xfrm>
              <a:off x="564698" y="4279253"/>
              <a:ext cx="2137492" cy="1816609"/>
            </a:xfrm>
            <a:prstGeom prst="rect">
              <a:avLst/>
            </a:prstGeom>
            <a:effectLst/>
          </p:spPr>
        </p:pic>
      </p:grp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B2E94BAB-029C-462B-884B-E5C3CE283CFD}"/>
              </a:ext>
            </a:extLst>
          </p:cNvPr>
          <p:cNvSpPr/>
          <p:nvPr/>
        </p:nvSpPr>
        <p:spPr bwMode="auto">
          <a:xfrm>
            <a:off x="6396842" y="1672102"/>
            <a:ext cx="2244402" cy="1922700"/>
          </a:xfrm>
          <a:prstGeom prst="rect">
            <a:avLst/>
          </a:prstGeom>
          <a:solidFill>
            <a:srgbClr val="FBC4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BA3B209-77C4-4695-97F7-7E5F994B6BA2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2035" r="2562"/>
          <a:stretch/>
        </p:blipFill>
        <p:spPr bwMode="auto">
          <a:xfrm>
            <a:off x="6551221" y="1677921"/>
            <a:ext cx="1911928" cy="191253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F0C3DA7-D8D8-4098-BBF8-CF8BA15614F1}"/>
              </a:ext>
            </a:extLst>
          </p:cNvPr>
          <p:cNvSpPr/>
          <p:nvPr/>
        </p:nvSpPr>
        <p:spPr bwMode="auto">
          <a:xfrm>
            <a:off x="9273131" y="1669984"/>
            <a:ext cx="2244402" cy="1922700"/>
          </a:xfrm>
          <a:prstGeom prst="rect">
            <a:avLst/>
          </a:prstGeom>
          <a:solidFill>
            <a:srgbClr val="F16A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CEFA3B2-878D-45D3-8796-B3CC1EC7A904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498" r="1051"/>
          <a:stretch/>
        </p:blipFill>
        <p:spPr bwMode="auto">
          <a:xfrm>
            <a:off x="9496234" y="1675065"/>
            <a:ext cx="1813035" cy="1912539"/>
          </a:xfrm>
          <a:prstGeom prst="rect">
            <a:avLst/>
          </a:prstGeom>
          <a:solidFill>
            <a:schemeClr val="tx1"/>
          </a:solidFill>
          <a:effectLst/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16AFC9F4-D20B-4FF0-99A4-49E8380590C2}"/>
              </a:ext>
            </a:extLst>
          </p:cNvPr>
          <p:cNvSpPr/>
          <p:nvPr/>
        </p:nvSpPr>
        <p:spPr bwMode="auto">
          <a:xfrm>
            <a:off x="515185" y="1664904"/>
            <a:ext cx="2244402" cy="19227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solidFill>
                <a:srgbClr val="FF0000"/>
              </a:solidFill>
              <a:highlight>
                <a:srgbClr val="000000"/>
              </a:highlight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5AF9E97C-F8A3-4572-AE78-796F7BEE42CE}"/>
              </a:ext>
            </a:extLst>
          </p:cNvPr>
          <p:cNvSpPr/>
          <p:nvPr/>
        </p:nvSpPr>
        <p:spPr bwMode="auto">
          <a:xfrm>
            <a:off x="9261660" y="3972468"/>
            <a:ext cx="2244402" cy="19227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solidFill>
                <a:srgbClr val="FF0000"/>
              </a:solidFill>
              <a:highlight>
                <a:srgbClr val="000000"/>
              </a:highlight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60CA542B-ACB2-4431-9E1D-9D9B887F7794}"/>
              </a:ext>
            </a:extLst>
          </p:cNvPr>
          <p:cNvSpPr/>
          <p:nvPr/>
        </p:nvSpPr>
        <p:spPr bwMode="auto">
          <a:xfrm>
            <a:off x="508402" y="3981737"/>
            <a:ext cx="2244402" cy="19227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solidFill>
                <a:srgbClr val="FF0000"/>
              </a:solidFill>
              <a:highlight>
                <a:srgbClr val="000000"/>
              </a:highlight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0">
              <a:srgbClr val="00AC73"/>
            </a:gs>
            <a:gs pos="30000">
              <a:srgbClr val="00A894"/>
            </a:gs>
            <a:gs pos="71000">
              <a:srgbClr val="00A2D3"/>
            </a:gs>
            <a:gs pos="100000">
              <a:srgbClr val="009DFE"/>
            </a:gs>
          </a:gsLst>
          <a:lin ang="21594000" scaled="0"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C944B2F6-F50B-4C12-9C89-ACDE785DFB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3" name="Прямая соединительная линия 2"/>
          <p:cNvCxnSpPr>
            <a:cxnSpLocks/>
          </p:cNvCxnSpPr>
          <p:nvPr/>
        </p:nvCxnSpPr>
        <p:spPr bwMode="auto">
          <a:xfrm>
            <a:off x="0" y="6101255"/>
            <a:ext cx="1219199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5"/>
          <p:cNvSpPr txBox="1"/>
          <p:nvPr/>
        </p:nvSpPr>
        <p:spPr bwMode="auto">
          <a:xfrm>
            <a:off x="838200" y="281168"/>
            <a:ext cx="4323608" cy="55297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2000" b="1" dirty="0"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ESG-</a:t>
            </a:r>
            <a:r>
              <a:rPr lang="ru-RU" sz="2000" b="1" dirty="0"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данные 2025 – </a:t>
            </a:r>
            <a:r>
              <a:rPr lang="en-US" sz="2000" b="1" dirty="0"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S </a:t>
            </a:r>
            <a:endParaRPr lang="ru-RU" sz="2000" b="1" dirty="0">
              <a:solidFill>
                <a:prstClr val="white"/>
              </a:solidFill>
              <a:latin typeface="Times New Roman" panose="02020603050405020304" pitchFamily="18" charset="0"/>
              <a:ea typeface="Yu Gothic UI Semibold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1673417" y="6406506"/>
            <a:ext cx="389467" cy="365125"/>
          </a:xfrm>
        </p:spPr>
        <p:txBody>
          <a:bodyPr/>
          <a:lstStyle/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0834351"/>
              </p:ext>
            </p:extLst>
          </p:nvPr>
        </p:nvGraphicFramePr>
        <p:xfrm>
          <a:off x="479425" y="1220304"/>
          <a:ext cx="10909301" cy="520864"/>
        </p:xfrm>
        <a:graphic>
          <a:graphicData uri="http://schemas.openxmlformats.org/drawingml/2006/table">
            <a:tbl>
              <a:tblPr/>
              <a:tblGrid>
                <a:gridCol w="3628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0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45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53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5423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4199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1335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№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Область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ЦУР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Показатель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Метод расчета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Значение</a:t>
                      </a:r>
                    </a:p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2024-2025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СОЦИУМ (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)</a:t>
                      </a:r>
                    </a:p>
                  </a:txBody>
                  <a:tcPr marL="8972" marR="8972" marT="89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0660416"/>
              </p:ext>
            </p:extLst>
          </p:nvPr>
        </p:nvGraphicFramePr>
        <p:xfrm>
          <a:off x="479425" y="1740329"/>
          <a:ext cx="10909301" cy="4666177"/>
        </p:xfrm>
        <a:graphic>
          <a:graphicData uri="http://schemas.openxmlformats.org/drawingml/2006/table">
            <a:tbl>
              <a:tblPr/>
              <a:tblGrid>
                <a:gridCol w="3545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4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32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96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615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7311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73113">
                  <a:extLst>
                    <a:ext uri="{9D8B030D-6E8A-4147-A177-3AD203B41FA5}">
                      <a16:colId xmlns:a16="http://schemas.microsoft.com/office/drawing/2014/main" val="1742544689"/>
                    </a:ext>
                  </a:extLst>
                </a:gridCol>
              </a:tblGrid>
              <a:tr h="5802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21.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1"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Качество развития инфраструктуры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Оборудование для маломобильных групп населения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Наличие на территории ИП/ПТ/ОЭЗ/ТОР оборудования </a:t>
                      </a:r>
                    </a:p>
                    <a:p>
                      <a:pPr algn="just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для маломобильных групп населения</a:t>
                      </a:r>
                    </a:p>
                  </a:txBody>
                  <a:tcPr marL="180000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да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да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8724075"/>
                  </a:ext>
                </a:extLst>
              </a:tr>
              <a:tr h="5802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22.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Площадь зеленых насаждений</a:t>
                      </a:r>
                    </a:p>
                    <a:p>
                      <a:pPr algn="ctr" fontAlgn="ctr"/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Доля площади зеленых насаждений в общей площади ОЭЗ, %;</a:t>
                      </a:r>
                    </a:p>
                  </a:txBody>
                  <a:tcPr marL="180000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0,0108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0,14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01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23.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8972" marR="8972" marT="8972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Количество банкоматов 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Количество банкоматов на территории ИП/ПТ/ОЭЗ/ТОР </a:t>
                      </a:r>
                    </a:p>
                    <a:p>
                      <a:pPr algn="just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на м2 офисных эксплуатируемых площадей, ед./тыс. м2</a:t>
                      </a:r>
                    </a:p>
                  </a:txBody>
                  <a:tcPr marL="180000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199690"/>
                  </a:ext>
                </a:extLst>
              </a:tr>
              <a:tr h="20901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24.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8972" marR="8972" marT="8972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Протяженность автомобильных дорог</a:t>
                      </a:r>
                    </a:p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just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Общая протяженность автомобильных дорог на территории ОЭЗ, км;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1100"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ru-RU"/>
                    </a:p>
                  </a:txBody>
                  <a:tcPr marL="8972" marR="8972" marT="8972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Протяженность автомобильных дорог</a:t>
                      </a: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Общая протяженность автомобильных дорог на территории </a:t>
                      </a:r>
                    </a:p>
                    <a:p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ОЭЗ, км;</a:t>
                      </a:r>
                    </a:p>
                  </a:txBody>
                  <a:tcPr marL="180000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26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22,2 </a:t>
                      </a:r>
                      <a:b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(с учетом монтажа временных дорог)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3556679"/>
                  </a:ext>
                </a:extLst>
              </a:tr>
              <a:tr h="63824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25.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92D050"/>
                        </a:solidFill>
                        <a:effectLst/>
                        <a:latin typeface="Times New Roman"/>
                      </a:endParaRPr>
                    </a:p>
                  </a:txBody>
                  <a:tcPr marL="8972" marR="8972" marT="8972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92D050"/>
                          </a:solidFill>
                          <a:effectLst/>
                          <a:latin typeface="Times New Roman"/>
                        </a:rPr>
                        <a:t>Протяженность автомобильных дорог</a:t>
                      </a:r>
                      <a:endParaRPr lang="ru-RU" sz="1100" b="0" i="0" u="none" strike="noStrike" dirty="0">
                        <a:solidFill>
                          <a:srgbClr val="92D050"/>
                        </a:solidFill>
                        <a:effectLst/>
                        <a:latin typeface="Times New Roman"/>
                      </a:endParaRP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just" fontAlgn="ctr"/>
                      <a:r>
                        <a:rPr lang="ru-RU" sz="1100" b="0" i="0" u="none" strike="noStrike">
                          <a:solidFill>
                            <a:srgbClr val="92D050"/>
                          </a:solidFill>
                          <a:effectLst/>
                          <a:latin typeface="Times New Roman"/>
                        </a:rPr>
                        <a:t>Общая протяженность автомобильных дорог на территории ОЭЗ</a:t>
                      </a:r>
                      <a:endParaRPr lang="ru-RU" sz="1100" b="0" i="0" u="none" strike="noStrike" dirty="0">
                        <a:solidFill>
                          <a:srgbClr val="92D050"/>
                        </a:solidFill>
                        <a:effectLst/>
                        <a:latin typeface="Times New Roman"/>
                      </a:endParaRP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434"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8972" marR="8972" marT="8972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Наружное освещение территории</a:t>
                      </a:r>
                    </a:p>
                    <a:p>
                      <a:pPr algn="ctr" fontAlgn="ctr"/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algn="just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Количество внешних осветительных приборов на территории </a:t>
                      </a:r>
                    </a:p>
                    <a:p>
                      <a:pPr marL="0" algn="just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ОЭЗ, свободной от застройки, ед.\га;</a:t>
                      </a:r>
                    </a:p>
                  </a:txBody>
                  <a:tcPr marL="180000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6,7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6,7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270662"/>
                  </a:ext>
                </a:extLst>
              </a:tr>
              <a:tr h="206774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26.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8972" marR="8972" marT="8972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Зоны рекреации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algn="just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а) доля суммарной площади любых объектов для отдыха </a:t>
                      </a:r>
                      <a:b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(включая зеленые площади и насаждения, спортивные площадки) от всей площади ОЭЗ, %;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997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endParaRPr lang="ru-RU"/>
                    </a:p>
                  </a:txBody>
                  <a:tcPr marL="8972" marR="8972" marT="8972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Зоны рекреации</a:t>
                      </a:r>
                      <a:endParaRPr lang="ru-RU" dirty="0"/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а) доля суммарной площади любых объектов для </a:t>
                      </a:r>
                    </a:p>
                    <a:p>
                      <a:pPr marL="0" algn="l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отдыха (включая зеленые площади и насаждения, спортивные площадки) от всей площади ОЭЗ, %;</a:t>
                      </a:r>
                    </a:p>
                  </a:txBody>
                  <a:tcPr marL="180000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0,1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0,0008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7212205"/>
                  </a:ext>
                </a:extLst>
              </a:tr>
              <a:tr h="3901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just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б) количество скамеек на 100 созданных рабочих мест на территории ОЭЗ, ед.\100 раб. мест;</a:t>
                      </a:r>
                    </a:p>
                  </a:txBody>
                  <a:tcPr marL="180000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01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just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в) количество урн на 100 созданных рабочих мест на территории ОЭЗ, ед.\100 раб. мест</a:t>
                      </a:r>
                    </a:p>
                  </a:txBody>
                  <a:tcPr marL="180000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10" name="object 8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992311" y="2350223"/>
            <a:ext cx="682625" cy="516670"/>
          </a:xfrm>
          <a:prstGeom prst="rect">
            <a:avLst/>
          </a:prstGeom>
        </p:spPr>
      </p:pic>
      <p:pic>
        <p:nvPicPr>
          <p:cNvPr id="15" name="object 9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992312" y="3623637"/>
            <a:ext cx="682625" cy="52779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59ED2E32-EF9A-455C-8797-6755FD658C3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1992313" y="2961472"/>
            <a:ext cx="682625" cy="516671"/>
          </a:xfrm>
          <a:prstGeom prst="rect">
            <a:avLst/>
          </a:prstGeom>
        </p:spPr>
      </p:pic>
      <p:pic>
        <p:nvPicPr>
          <p:cNvPr id="18" name="object 88">
            <a:extLst>
              <a:ext uri="{FF2B5EF4-FFF2-40B4-BE49-F238E27FC236}">
                <a16:creationId xmlns:a16="http://schemas.microsoft.com/office/drawing/2014/main" id="{DBE5B793-9258-428E-99DC-0C5966C9E25E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992312" y="1785989"/>
            <a:ext cx="682626" cy="516671"/>
          </a:xfrm>
          <a:prstGeom prst="rect">
            <a:avLst/>
          </a:prstGeom>
        </p:spPr>
      </p:pic>
      <p:pic>
        <p:nvPicPr>
          <p:cNvPr id="19" name="object 88">
            <a:extLst>
              <a:ext uri="{FF2B5EF4-FFF2-40B4-BE49-F238E27FC236}">
                <a16:creationId xmlns:a16="http://schemas.microsoft.com/office/drawing/2014/main" id="{05AFC119-C59B-4A3F-BE5B-C9961992AFB9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992313" y="4428850"/>
            <a:ext cx="682626" cy="516671"/>
          </a:xfrm>
          <a:prstGeom prst="rect">
            <a:avLst/>
          </a:prstGeom>
        </p:spPr>
      </p:pic>
      <p:pic>
        <p:nvPicPr>
          <p:cNvPr id="20" name="object 88">
            <a:extLst>
              <a:ext uri="{FF2B5EF4-FFF2-40B4-BE49-F238E27FC236}">
                <a16:creationId xmlns:a16="http://schemas.microsoft.com/office/drawing/2014/main" id="{B1F4FE88-7914-42B1-8DDE-C8C5B308BFDC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992313" y="5377597"/>
            <a:ext cx="682626" cy="516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4792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0">
              <a:srgbClr val="00AC73"/>
            </a:gs>
            <a:gs pos="30000">
              <a:srgbClr val="00A894"/>
            </a:gs>
            <a:gs pos="71000">
              <a:srgbClr val="00A2D3"/>
            </a:gs>
            <a:gs pos="100000">
              <a:srgbClr val="009DFE"/>
            </a:gs>
          </a:gsLst>
          <a:lin ang="21594000" scaled="0"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74E65B3-9CB6-4887-8564-40418F312C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3" name="Прямая соединительная линия 2"/>
          <p:cNvCxnSpPr>
            <a:cxnSpLocks/>
          </p:cNvCxnSpPr>
          <p:nvPr/>
        </p:nvCxnSpPr>
        <p:spPr bwMode="auto">
          <a:xfrm>
            <a:off x="0" y="6101255"/>
            <a:ext cx="1219199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1675532" y="6398684"/>
            <a:ext cx="351367" cy="365125"/>
          </a:xfrm>
        </p:spPr>
        <p:txBody>
          <a:bodyPr/>
          <a:lstStyle/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2417565"/>
              </p:ext>
            </p:extLst>
          </p:nvPr>
        </p:nvGraphicFramePr>
        <p:xfrm>
          <a:off x="479425" y="1325465"/>
          <a:ext cx="10909300" cy="805339"/>
        </p:xfrm>
        <a:graphic>
          <a:graphicData uri="http://schemas.openxmlformats.org/drawingml/2006/table">
            <a:tbl>
              <a:tblPr/>
              <a:tblGrid>
                <a:gridCol w="3628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15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1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615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462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4061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№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Область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ЦУР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Показатель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Метод расчета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Значение</a:t>
                      </a:r>
                    </a:p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2024-2025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4726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СОЦИУМ (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)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4803392"/>
              </p:ext>
            </p:extLst>
          </p:nvPr>
        </p:nvGraphicFramePr>
        <p:xfrm>
          <a:off x="479424" y="2125742"/>
          <a:ext cx="10909300" cy="4215205"/>
        </p:xfrm>
        <a:graphic>
          <a:graphicData uri="http://schemas.openxmlformats.org/drawingml/2006/table">
            <a:tbl>
              <a:tblPr/>
              <a:tblGrid>
                <a:gridCol w="3628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61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03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038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5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7311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73112">
                  <a:extLst>
                    <a:ext uri="{9D8B030D-6E8A-4147-A177-3AD203B41FA5}">
                      <a16:colId xmlns:a16="http://schemas.microsoft.com/office/drawing/2014/main" val="2820397723"/>
                    </a:ext>
                  </a:extLst>
                </a:gridCol>
              </a:tblGrid>
              <a:tr h="115085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27.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Системы менеджмента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Система социального менеджмента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Наличие действующего сертификата ГОСТ Р ИСО 26000 или наличие </a:t>
                      </a:r>
                    </a:p>
                    <a:p>
                      <a:pPr algn="just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функционирующей системы менеджмента качества</a:t>
                      </a:r>
                    </a:p>
                  </a:txBody>
                  <a:tcPr marL="180000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2607878"/>
                  </a:ext>
                </a:extLst>
              </a:tr>
              <a:tr h="215525"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Система менеджмента безопасности труда </a:t>
                      </a:r>
                    </a:p>
                    <a:p>
                      <a:pPr algn="ctr" fontAlgn="ctr"/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и охраны здоровья</a:t>
                      </a: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Наличие действующего сертификата ГОСТ Р ИСО 45000 или наличие </a:t>
                      </a:r>
                    </a:p>
                    <a:p>
                      <a:pPr algn="just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функционирующей системы менеджмента качества</a:t>
                      </a:r>
                    </a:p>
                  </a:txBody>
                  <a:tcPr marL="180000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6988826"/>
                  </a:ext>
                </a:extLst>
              </a:tr>
              <a:tr h="136638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28.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Система менеджмента безопасности труда </a:t>
                      </a:r>
                    </a:p>
                    <a:p>
                      <a:pPr algn="ctr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и охраны здоровья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just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Наличие действующего сертификата ГОСТ Р ИСО 45000 или наличие функционирующей системы менеджмента качества</a:t>
                      </a:r>
                    </a:p>
                  </a:txBody>
                  <a:tcPr marL="180000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5009539"/>
                  </a:ext>
                </a:extLst>
              </a:tr>
              <a:tr h="148243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29.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Соблюдение законодательства в области социальной политики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Наличие инцидентов и спорных ситуаций, вызвавших социальный ущерб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 algn="just" fontAlgn="ctr">
                        <a:buFontTx/>
                        <a:buChar char="-"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в публичном пространстве зафиксирована спорная ситуация, связанная с нарушением </a:t>
                      </a:r>
                    </a:p>
                    <a:p>
                      <a:pPr marL="0" indent="0" algn="just" fontAlgn="ctr">
                        <a:buFontTx/>
                        <a:buNone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прав работников, дискриминацией или соблюдением прав человека, имеющая </a:t>
                      </a:r>
                    </a:p>
                    <a:p>
                      <a:pPr marL="0" indent="0" algn="just" fontAlgn="ctr">
                        <a:buFontTx/>
                        <a:buNone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широкий общественный резонанс;</a:t>
                      </a:r>
                    </a:p>
                    <a:p>
                      <a:pPr algn="just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- зафиксирована авария или инцидент, повлекшая за собой гибель</a:t>
                      </a:r>
                    </a:p>
                    <a:p>
                      <a:pPr algn="just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людей и значительный ущерб и вызвавшая широкий общественный резонанс;</a:t>
                      </a:r>
                    </a:p>
                    <a:p>
                      <a:pPr algn="just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- выявлены факты несоблюдения компанией законодательства</a:t>
                      </a:r>
                    </a:p>
                    <a:p>
                      <a:pPr algn="just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Российской Федерации.</a:t>
                      </a:r>
                    </a:p>
                  </a:txBody>
                  <a:tcPr marL="180000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2" name="object 9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984247" y="5238525"/>
            <a:ext cx="694924" cy="691354"/>
          </a:xfrm>
          <a:prstGeom prst="rect">
            <a:avLst/>
          </a:prstGeom>
        </p:spPr>
      </p:pic>
      <p:sp>
        <p:nvSpPr>
          <p:cNvPr id="14" name="Заголовок 5">
            <a:extLst>
              <a:ext uri="{FF2B5EF4-FFF2-40B4-BE49-F238E27FC236}">
                <a16:creationId xmlns:a16="http://schemas.microsoft.com/office/drawing/2014/main" id="{55BBF98D-055B-43BA-A9BA-61D66F361878}"/>
              </a:ext>
            </a:extLst>
          </p:cNvPr>
          <p:cNvSpPr txBox="1"/>
          <p:nvPr/>
        </p:nvSpPr>
        <p:spPr bwMode="auto">
          <a:xfrm>
            <a:off x="838200" y="281168"/>
            <a:ext cx="4323608" cy="55297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2000" b="1" dirty="0"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ESG-</a:t>
            </a:r>
            <a:r>
              <a:rPr lang="ru-RU" sz="2000" b="1" dirty="0"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данные 2025 – </a:t>
            </a:r>
            <a:r>
              <a:rPr lang="en-US" sz="2000" b="1" dirty="0"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S </a:t>
            </a:r>
            <a:endParaRPr lang="ru-RU" sz="2000" b="1" dirty="0">
              <a:solidFill>
                <a:prstClr val="white"/>
              </a:solidFill>
              <a:latin typeface="Times New Roman" panose="02020603050405020304" pitchFamily="18" charset="0"/>
              <a:ea typeface="Yu Gothic UI Semibold"/>
              <a:cs typeface="Times New Roman" panose="02020603050405020304" pitchFamily="18" charset="0"/>
            </a:endParaRP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9DCBD64B-85F5-4F0D-9FA7-CF5E648B36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992314" y="2489200"/>
            <a:ext cx="691354" cy="69135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F7AF1C1-2929-46AF-8A40-A4446E8FFF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987817" y="3827490"/>
            <a:ext cx="691354" cy="691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8287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D0F30874-8238-4516-B9B4-A278F0AA06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 bwMode="auto">
          <a:xfrm>
            <a:off x="444617" y="1132368"/>
            <a:ext cx="1159696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1" dirty="0">
                <a:latin typeface="Times New Roman" panose="02020603050405020304" pitchFamily="18" charset="0"/>
                <a:ea typeface="Yu Gothic UI"/>
                <a:cs typeface="Times New Roman" panose="02020603050405020304" pitchFamily="18" charset="0"/>
              </a:rPr>
              <a:t>Показатели направления «УПРАВЛЕНИЕ» </a:t>
            </a:r>
            <a:r>
              <a:rPr lang="ru-RU" sz="2000" b="1">
                <a:latin typeface="Times New Roman" panose="02020603050405020304" pitchFamily="18" charset="0"/>
                <a:ea typeface="Yu Gothic UI"/>
                <a:cs typeface="Times New Roman" panose="02020603050405020304" pitchFamily="18" charset="0"/>
              </a:rPr>
              <a:t>охватывают 5 </a:t>
            </a:r>
            <a:r>
              <a:rPr lang="ru-RU" sz="2000" b="1" dirty="0">
                <a:latin typeface="Times New Roman" panose="02020603050405020304" pitchFamily="18" charset="0"/>
                <a:ea typeface="Yu Gothic UI"/>
                <a:cs typeface="Times New Roman" panose="02020603050405020304" pitchFamily="18" charset="0"/>
              </a:rPr>
              <a:t>из 17 Целей устойчивого развития</a:t>
            </a:r>
            <a:endParaRPr sz="2000" dirty="0">
              <a:latin typeface="Times New Roman" panose="02020603050405020304" pitchFamily="18" charset="0"/>
              <a:ea typeface="Yu Gothic UI"/>
              <a:cs typeface="Times New Roman" panose="02020603050405020304" pitchFamily="18" charset="0"/>
            </a:endParaRPr>
          </a:p>
        </p:txBody>
      </p:sp>
      <p:sp>
        <p:nvSpPr>
          <p:cNvPr id="40" name="Заголовок 5">
            <a:extLst>
              <a:ext uri="{FF2B5EF4-FFF2-40B4-BE49-F238E27FC236}">
                <a16:creationId xmlns:a16="http://schemas.microsoft.com/office/drawing/2014/main" id="{7C4D9283-9163-400F-8254-B9243E4803D8}"/>
              </a:ext>
            </a:extLst>
          </p:cNvPr>
          <p:cNvSpPr txBox="1"/>
          <p:nvPr/>
        </p:nvSpPr>
        <p:spPr bwMode="auto">
          <a:xfrm>
            <a:off x="338108" y="482118"/>
            <a:ext cx="8010245" cy="55297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000" b="1" i="0" u="none" strike="noStrike" cap="none" spc="0" dirty="0">
                <a:ln>
                  <a:noFill/>
                </a:ln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ЦЕЛИ УСТОЙЧИВОГО РАЗВИТИЯ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7022D99-C4A8-46EF-8D22-DEB029D402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882775" y="1902350"/>
            <a:ext cx="1967068" cy="1925680"/>
          </a:xfrm>
          <a:prstGeom prst="rect">
            <a:avLst/>
          </a:prstGeom>
          <a:solidFill>
            <a:schemeClr val="bg1">
              <a:alpha val="99000"/>
            </a:schemeClr>
          </a:solidFill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CBC7769B-449D-4160-B5C2-4E9C4E4074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4444471" y="1902351"/>
            <a:ext cx="1967067" cy="1925679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9670087F-0E64-4298-B2AC-ADA8A963DC1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7000496" y="1902350"/>
            <a:ext cx="1967067" cy="1925679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6F8EEF57-1F63-424E-80C3-A288A140800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1882776" y="4128323"/>
            <a:ext cx="1967067" cy="1925679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8F2156BA-A6C3-4BF6-A1DC-2ED7F801ADA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/>
        </p:blipFill>
        <p:spPr bwMode="auto">
          <a:xfrm>
            <a:off x="4444472" y="4128323"/>
            <a:ext cx="1967066" cy="1925678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B9905439-4475-4146-AF5C-7ECA82960F9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/>
        </p:blipFill>
        <p:spPr bwMode="auto">
          <a:xfrm>
            <a:off x="7021938" y="4128322"/>
            <a:ext cx="1967067" cy="1925679"/>
          </a:xfrm>
          <a:prstGeom prst="rect">
            <a:avLst/>
          </a:prstGeom>
        </p:spPr>
      </p:pic>
      <p:pic>
        <p:nvPicPr>
          <p:cNvPr id="21" name="Picture 6">
            <a:extLst>
              <a:ext uri="{FF2B5EF4-FFF2-40B4-BE49-F238E27FC236}">
                <a16:creationId xmlns:a16="http://schemas.microsoft.com/office/drawing/2014/main" id="{0021A43D-9F8A-4064-8DE3-BB451701F0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/>
          <a:srcRect l="4567" t="4273" r="4567" b="2388"/>
          <a:stretch/>
        </p:blipFill>
        <p:spPr bwMode="auto">
          <a:xfrm>
            <a:off x="9912169" y="4747160"/>
            <a:ext cx="1356666" cy="1571050"/>
          </a:xfrm>
          <a:prstGeom prst="rect">
            <a:avLst/>
          </a:prstGeom>
          <a:noFill/>
        </p:spPr>
      </p:pic>
      <p:sp>
        <p:nvSpPr>
          <p:cNvPr id="25" name="Номер слайда 4">
            <a:extLst>
              <a:ext uri="{FF2B5EF4-FFF2-40B4-BE49-F238E27FC236}">
                <a16:creationId xmlns:a16="http://schemas.microsoft.com/office/drawing/2014/main" id="{7304552B-45C3-4D9E-B0F1-9C5A0B63FCE9}"/>
              </a:ext>
            </a:extLst>
          </p:cNvPr>
          <p:cNvSpPr txBox="1">
            <a:spLocks/>
          </p:cNvSpPr>
          <p:nvPr/>
        </p:nvSpPr>
        <p:spPr bwMode="auto">
          <a:xfrm>
            <a:off x="11675532" y="6398684"/>
            <a:ext cx="351367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09476BC-E997-4138-96E0-2F248324900F}" type="slidenum">
              <a:rPr lang="ru-RU" sz="1200" smtClean="0">
                <a:solidFill>
                  <a:prstClr val="black">
                    <a:tint val="75000"/>
                  </a:prstClr>
                </a:solidFill>
              </a:rPr>
              <a:pPr/>
              <a:t>22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E7FE9D6-229C-4FA2-A780-66DE939B78D1}"/>
              </a:ext>
            </a:extLst>
          </p:cNvPr>
          <p:cNvSpPr/>
          <p:nvPr/>
        </p:nvSpPr>
        <p:spPr>
          <a:xfrm>
            <a:off x="4438800" y="1902350"/>
            <a:ext cx="1967065" cy="1925678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0">
              <a:srgbClr val="00AC73"/>
            </a:gs>
            <a:gs pos="30000">
              <a:srgbClr val="00A894"/>
            </a:gs>
            <a:gs pos="71000">
              <a:srgbClr val="00A2D3"/>
            </a:gs>
            <a:gs pos="100000">
              <a:srgbClr val="009DFE"/>
            </a:gs>
          </a:gsLst>
          <a:lin ang="21594000" scaled="0"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A6639FD2-27CA-4AF7-902B-3F4610A9A9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3" name="Прямая соединительная линия 2"/>
          <p:cNvCxnSpPr>
            <a:cxnSpLocks/>
          </p:cNvCxnSpPr>
          <p:nvPr/>
        </p:nvCxnSpPr>
        <p:spPr bwMode="auto">
          <a:xfrm>
            <a:off x="0" y="6101255"/>
            <a:ext cx="1219199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5"/>
          <p:cNvSpPr txBox="1"/>
          <p:nvPr/>
        </p:nvSpPr>
        <p:spPr bwMode="auto">
          <a:xfrm>
            <a:off x="815340" y="281168"/>
            <a:ext cx="10504508" cy="55297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2000" b="1" dirty="0"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ESG-</a:t>
            </a:r>
            <a:r>
              <a:rPr lang="ru-RU" sz="2000" b="1" dirty="0"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данные 2025 – </a:t>
            </a:r>
            <a:r>
              <a:rPr lang="en-US" sz="2000" b="1" dirty="0"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G </a:t>
            </a:r>
            <a:endParaRPr lang="ru-RU" sz="2000" b="1" dirty="0">
              <a:solidFill>
                <a:prstClr val="white"/>
              </a:solidFill>
              <a:latin typeface="Times New Roman" panose="02020603050405020304" pitchFamily="18" charset="0"/>
              <a:ea typeface="Yu Gothic UI Semibold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1696699" y="6372860"/>
            <a:ext cx="342900" cy="365125"/>
          </a:xfrm>
        </p:spPr>
        <p:txBody>
          <a:bodyPr/>
          <a:lstStyle/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1728282"/>
              </p:ext>
            </p:extLst>
          </p:nvPr>
        </p:nvGraphicFramePr>
        <p:xfrm>
          <a:off x="479425" y="1112384"/>
          <a:ext cx="10909299" cy="529476"/>
        </p:xfrm>
        <a:graphic>
          <a:graphicData uri="http://schemas.openxmlformats.org/drawingml/2006/table">
            <a:tbl>
              <a:tblPr/>
              <a:tblGrid>
                <a:gridCol w="3628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15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74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96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615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4622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376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№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Область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ЦУР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Показатель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Метод расчета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Значение</a:t>
                      </a:r>
                    </a:p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2024-2025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5224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УПРАВЛЕНИЕ (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G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)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6713236"/>
              </p:ext>
            </p:extLst>
          </p:nvPr>
        </p:nvGraphicFramePr>
        <p:xfrm>
          <a:off x="479425" y="1641866"/>
          <a:ext cx="10909299" cy="5123473"/>
        </p:xfrm>
        <a:graphic>
          <a:graphicData uri="http://schemas.openxmlformats.org/drawingml/2006/table">
            <a:tbl>
              <a:tblPr/>
              <a:tblGrid>
                <a:gridCol w="3641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89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18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080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500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902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55952">
                  <a:extLst>
                    <a:ext uri="{9D8B030D-6E8A-4147-A177-3AD203B41FA5}">
                      <a16:colId xmlns:a16="http://schemas.microsoft.com/office/drawing/2014/main" val="2034754369"/>
                    </a:ext>
                  </a:extLst>
                </a:gridCol>
              </a:tblGrid>
              <a:tr h="5834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1</a:t>
                      </a:r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.</a:t>
                      </a:r>
                    </a:p>
                  </a:txBody>
                  <a:tcPr marL="7226" marR="7226" marT="7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Финансовые результаты</a:t>
                      </a:r>
                    </a:p>
                  </a:txBody>
                  <a:tcPr marL="7226" marR="7226" marT="7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7226" marR="7226" marT="7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Выручка</a:t>
                      </a:r>
                    </a:p>
                  </a:txBody>
                  <a:tcPr marL="7226" marR="7226" marT="7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Выручка УК ИП\ПТ\ОЭЗ\ТОР в текущем и предыдущем отчетных периодах, тыс. </a:t>
                      </a:r>
                      <a:r>
                        <a:rPr lang="ru-RU" sz="1100" kern="1200" dirty="0" err="1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руб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</a:txBody>
                  <a:tcPr marL="180000" marR="7226" marT="7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125804</a:t>
                      </a:r>
                    </a:p>
                  </a:txBody>
                  <a:tcPr marL="7226" marR="7226" marT="7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168712</a:t>
                      </a:r>
                    </a:p>
                  </a:txBody>
                  <a:tcPr marL="7226" marR="7226" marT="7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7320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2</a:t>
                      </a:r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.</a:t>
                      </a:r>
                    </a:p>
                  </a:txBody>
                  <a:tcPr marL="7226" marR="7226" marT="7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7226" marR="7226" marT="7226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Валовая 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добавленная стоимость</a:t>
                      </a: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26" marR="7226" marT="7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Выручка УК ИП\ПТ\ОЭЗ\ТОР за вычетом расходов на приобретенные материалы, товары и услуги в текущем и предыдущем отчётных периодах, тыс. рублей.</a:t>
                      </a:r>
                    </a:p>
                    <a:p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Доход = Выручка (включая НДС) + операционные расходы + внереализационные доходы (кроме субсидий).</a:t>
                      </a:r>
                    </a:p>
                    <a:p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Валовая добавленная стоимость (</a:t>
                      </a:r>
                      <a:r>
                        <a:rPr lang="en-US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Gross value added) 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= Доход – стоимость приобретённых товаров, работ, услуг (счета 20,25,26 без учета затрат на персонал (ФОТ и НДФЛ)).</a:t>
                      </a:r>
                    </a:p>
                  </a:txBody>
                  <a:tcPr marL="180000" marR="7226" marT="7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Доход=125804+210984-151461=185327 </a:t>
                      </a:r>
                    </a:p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Валовая добавленная стоимость (</a:t>
                      </a:r>
                      <a:r>
                        <a:rPr lang="ru-RU" sz="1100" kern="1200" dirty="0" err="1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Gross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kern="1200" dirty="0" err="1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Value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kern="1200" dirty="0" err="1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Added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)=185327-(36431+58695)=</a:t>
                      </a:r>
                      <a:b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90201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Доход=168712+535993-231954=472751</a:t>
                      </a:r>
                    </a:p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Валовая добавленная стоимость (</a:t>
                      </a:r>
                      <a:r>
                        <a:rPr lang="ru-RU" sz="1100" kern="1200" dirty="0" err="1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Gross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kern="1200" dirty="0" err="1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Value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kern="1200" dirty="0" err="1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Added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) =472751-(28701+172640)=</a:t>
                      </a:r>
                    </a:p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271410</a:t>
                      </a:r>
                    </a:p>
                  </a:txBody>
                  <a:tcPr marL="7226" marR="7226" marT="7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4521053"/>
                  </a:ext>
                </a:extLst>
              </a:tr>
              <a:tr h="345608"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7226" marR="7226" marT="7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ru-RU" dirty="0"/>
                    </a:p>
                  </a:txBody>
                  <a:tcPr marL="7226" marR="7226" marT="7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Чистая 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добавленная стоимость</a:t>
                      </a: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26" marR="7226" marT="7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Выручка УК ИП\ПТ\ОЭЗ\ТОР за вычетом расходов на приобретенные материалы, товары и услуги и амортизации основных средств в текущем и предыдущем отчётных периодов, тыс. руб. </a:t>
                      </a:r>
                      <a:b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Доход = Выручка (включая НДС) + операционные доходы + внереализационные доходы (кроме субсидий).</a:t>
                      </a:r>
                    </a:p>
                    <a:p>
                      <a:pPr marL="0" algn="l" defTabSz="914400" rtl="0" eaLnBrk="1" fontAlgn="ctr" latinLnBrk="0" hangingPunct="1"/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Чистая добавленная стоимость ( </a:t>
                      </a:r>
                      <a:r>
                        <a:rPr lang="en-US" sz="1100" kern="120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Net Value added) = </a:t>
                      </a: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валовая добавленная стоимость (</a:t>
                      </a:r>
                      <a:r>
                        <a:rPr lang="en-US" sz="1100" kern="120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GVA) – </a:t>
                      </a: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амортизация (счета 20,25,26)</a:t>
                      </a:r>
                    </a:p>
                    <a:p>
                      <a:pPr marL="0" algn="l" defTabSz="914400" rtl="0" eaLnBrk="1" fontAlgn="ctr" latinLnBrk="0" hangingPunct="1"/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000" marR="7226" marT="180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Чистая добавленная стоимость (</a:t>
                      </a:r>
                      <a:r>
                        <a:rPr lang="ru-RU" sz="1100" kern="1200" dirty="0" err="1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Net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kern="1200" dirty="0" err="1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Value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kern="1200" dirty="0" err="1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Added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)=90201-238909=</a:t>
                      </a:r>
                      <a:r>
                        <a:rPr lang="en-US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-148708</a:t>
                      </a:r>
                    </a:p>
                  </a:txBody>
                  <a:tcPr marL="7226" marR="7226" marT="7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Чистая добавленная стоимость (</a:t>
                      </a:r>
                      <a:r>
                        <a:rPr lang="ru-RU" sz="1100" kern="1200" dirty="0" err="1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Net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kern="1200" dirty="0" err="1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Value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kern="1200" dirty="0" err="1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Added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)= 271410-310040=</a:t>
                      </a:r>
                      <a:r>
                        <a:rPr lang="en-US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-38630</a:t>
                      </a:r>
                    </a:p>
                    <a:p>
                      <a:pPr marL="0" algn="l" defTabSz="914400" rtl="0" eaLnBrk="1" fontAlgn="ctr" latinLnBrk="0" hangingPunct="1"/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26" marR="7226" marT="7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1726889"/>
                  </a:ext>
                </a:extLst>
              </a:tr>
              <a:tr h="13445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3</a:t>
                      </a:r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.</a:t>
                      </a:r>
                    </a:p>
                  </a:txBody>
                  <a:tcPr marL="7226" marR="7226" marT="7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7226" marR="7226" marT="7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Чистая 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добавленная стоимость</a:t>
                      </a:r>
                    </a:p>
                  </a:txBody>
                  <a:tcPr marL="7226" marR="7226" marT="7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Выручка УК ИП\ПТ\ОЭЗ\ТОР за вычетом расходов на приобретенные материалы, товары и услуги и амортизации основных средств в текущем и предыдущем отчётных периодов, тыс. руб. </a:t>
                      </a:r>
                      <a:b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Доход = Выручка (включая НДС) + операционные доходы + внереализационные доходы (кроме субсидий).</a:t>
                      </a:r>
                    </a:p>
                    <a:p>
                      <a:pPr marL="0" algn="l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Чистая добавленная стоимость ( </a:t>
                      </a:r>
                      <a:r>
                        <a:rPr lang="en-US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Net Value added) = 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валовая добавленная стоимость (</a:t>
                      </a:r>
                      <a:r>
                        <a:rPr lang="en-US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GVA) – 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амортизация (счета 20,25,26)</a:t>
                      </a:r>
                    </a:p>
                    <a:p>
                      <a:pPr marL="0" algn="l" defTabSz="914400" rtl="0" eaLnBrk="1" fontAlgn="ctr" latinLnBrk="0" hangingPunct="1"/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algn="l" defTabSz="914400" rtl="0" eaLnBrk="1" fontAlgn="ctr" latinLnBrk="0" hangingPunct="1"/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000" marR="7226" marT="180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Чистая добавленная стоимость (</a:t>
                      </a:r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Net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Value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Added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)=90201-238909=-148708</a:t>
                      </a:r>
                    </a:p>
                  </a:txBody>
                  <a:tcPr marL="7226" marR="7226" marT="7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Чистая добавленная стоимость (</a:t>
                      </a:r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Net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Value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Added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)= 271410-310040=-38630</a:t>
                      </a:r>
                    </a:p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226" marR="7226" marT="7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8" name="object 7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089320" y="1720738"/>
            <a:ext cx="501063" cy="440457"/>
          </a:xfrm>
          <a:prstGeom prst="rect">
            <a:avLst/>
          </a:prstGeom>
        </p:spPr>
      </p:pic>
      <p:pic>
        <p:nvPicPr>
          <p:cNvPr id="14" name="object 7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089320" y="3779151"/>
            <a:ext cx="501064" cy="430428"/>
          </a:xfrm>
          <a:prstGeom prst="rect">
            <a:avLst/>
          </a:prstGeom>
        </p:spPr>
      </p:pic>
      <p:pic>
        <p:nvPicPr>
          <p:cNvPr id="18" name="object 77">
            <a:extLst>
              <a:ext uri="{FF2B5EF4-FFF2-40B4-BE49-F238E27FC236}">
                <a16:creationId xmlns:a16="http://schemas.microsoft.com/office/drawing/2014/main" id="{ECEEE6BD-10A6-4D17-A459-E788EA0BE71B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 bwMode="auto">
          <a:xfrm>
            <a:off x="2089320" y="2974664"/>
            <a:ext cx="501063" cy="440457"/>
          </a:xfrm>
          <a:prstGeom prst="rect">
            <a:avLst/>
          </a:prstGeom>
        </p:spPr>
      </p:pic>
      <p:pic>
        <p:nvPicPr>
          <p:cNvPr id="19" name="object 79">
            <a:extLst>
              <a:ext uri="{FF2B5EF4-FFF2-40B4-BE49-F238E27FC236}">
                <a16:creationId xmlns:a16="http://schemas.microsoft.com/office/drawing/2014/main" id="{1D61CA53-932A-4125-9629-9F76B9D78418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 bwMode="auto">
          <a:xfrm>
            <a:off x="2089319" y="5966322"/>
            <a:ext cx="501064" cy="430428"/>
          </a:xfrm>
          <a:prstGeom prst="rect">
            <a:avLst/>
          </a:prstGeom>
        </p:spPr>
      </p:pic>
      <p:pic>
        <p:nvPicPr>
          <p:cNvPr id="20" name="object 77">
            <a:extLst>
              <a:ext uri="{FF2B5EF4-FFF2-40B4-BE49-F238E27FC236}">
                <a16:creationId xmlns:a16="http://schemas.microsoft.com/office/drawing/2014/main" id="{96CDF8AA-573A-4550-96D6-CD04492D6CD2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 bwMode="auto">
          <a:xfrm>
            <a:off x="2089319" y="5387078"/>
            <a:ext cx="501063" cy="440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8287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6BD5194-08F5-4F99-B8FA-ED873A012B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Заголовок 5">
            <a:extLst>
              <a:ext uri="{FF2B5EF4-FFF2-40B4-BE49-F238E27FC236}">
                <a16:creationId xmlns:a16="http://schemas.microsoft.com/office/drawing/2014/main" id="{CA8B4205-5335-4B42-A9C0-CB53CD4260AB}"/>
              </a:ext>
            </a:extLst>
          </p:cNvPr>
          <p:cNvSpPr txBox="1"/>
          <p:nvPr/>
        </p:nvSpPr>
        <p:spPr bwMode="auto">
          <a:xfrm>
            <a:off x="815340" y="281168"/>
            <a:ext cx="10504508" cy="55297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2000" b="1" dirty="0"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ESG-</a:t>
            </a:r>
            <a:r>
              <a:rPr lang="ru-RU" sz="2000" b="1" dirty="0"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данные 2025 – </a:t>
            </a:r>
            <a:r>
              <a:rPr lang="en-US" sz="2000" b="1" dirty="0"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G </a:t>
            </a:r>
            <a:endParaRPr lang="ru-RU" sz="2000" b="1" dirty="0">
              <a:solidFill>
                <a:prstClr val="white"/>
              </a:solidFill>
              <a:latin typeface="Times New Roman" panose="02020603050405020304" pitchFamily="18" charset="0"/>
              <a:ea typeface="Yu Gothic UI Semibold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2705A47-93D5-4711-8293-A8F59E2BB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4366" y="6364817"/>
            <a:ext cx="355600" cy="365125"/>
          </a:xfrm>
        </p:spPr>
        <p:txBody>
          <a:bodyPr/>
          <a:lstStyle/>
          <a:p>
            <a:fld id="{A09476BC-E997-4138-96E0-2F248324900F}" type="slidenum">
              <a:rPr lang="ru-RU" smtClean="0"/>
              <a:t>24</a:t>
            </a:fld>
            <a:endParaRPr lang="ru-RU" dirty="0"/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34F4C029-D11F-4129-92E8-5BD31851B1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8241407"/>
              </p:ext>
            </p:extLst>
          </p:nvPr>
        </p:nvGraphicFramePr>
        <p:xfrm>
          <a:off x="482603" y="1825626"/>
          <a:ext cx="10909297" cy="3779308"/>
        </p:xfrm>
        <a:graphic>
          <a:graphicData uri="http://schemas.openxmlformats.org/drawingml/2006/table">
            <a:tbl>
              <a:tblPr/>
              <a:tblGrid>
                <a:gridCol w="365340">
                  <a:extLst>
                    <a:ext uri="{9D8B030D-6E8A-4147-A177-3AD203B41FA5}">
                      <a16:colId xmlns:a16="http://schemas.microsoft.com/office/drawing/2014/main" val="3807763768"/>
                    </a:ext>
                  </a:extLst>
                </a:gridCol>
                <a:gridCol w="1040124">
                  <a:extLst>
                    <a:ext uri="{9D8B030D-6E8A-4147-A177-3AD203B41FA5}">
                      <a16:colId xmlns:a16="http://schemas.microsoft.com/office/drawing/2014/main" val="1419370115"/>
                    </a:ext>
                  </a:extLst>
                </a:gridCol>
                <a:gridCol w="901700">
                  <a:extLst>
                    <a:ext uri="{9D8B030D-6E8A-4147-A177-3AD203B41FA5}">
                      <a16:colId xmlns:a16="http://schemas.microsoft.com/office/drawing/2014/main" val="3052747922"/>
                    </a:ext>
                  </a:extLst>
                </a:gridCol>
                <a:gridCol w="1317478">
                  <a:extLst>
                    <a:ext uri="{9D8B030D-6E8A-4147-A177-3AD203B41FA5}">
                      <a16:colId xmlns:a16="http://schemas.microsoft.com/office/drawing/2014/main" val="3862448409"/>
                    </a:ext>
                  </a:extLst>
                </a:gridCol>
                <a:gridCol w="5735255">
                  <a:extLst>
                    <a:ext uri="{9D8B030D-6E8A-4147-A177-3AD203B41FA5}">
                      <a16:colId xmlns:a16="http://schemas.microsoft.com/office/drawing/2014/main" val="557320436"/>
                    </a:ext>
                  </a:extLst>
                </a:gridCol>
                <a:gridCol w="825954">
                  <a:extLst>
                    <a:ext uri="{9D8B030D-6E8A-4147-A177-3AD203B41FA5}">
                      <a16:colId xmlns:a16="http://schemas.microsoft.com/office/drawing/2014/main" val="3016271856"/>
                    </a:ext>
                  </a:extLst>
                </a:gridCol>
                <a:gridCol w="723446">
                  <a:extLst>
                    <a:ext uri="{9D8B030D-6E8A-4147-A177-3AD203B41FA5}">
                      <a16:colId xmlns:a16="http://schemas.microsoft.com/office/drawing/2014/main" val="563754682"/>
                    </a:ext>
                  </a:extLst>
                </a:gridCol>
              </a:tblGrid>
              <a:tr h="377930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4</a:t>
                      </a:r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.</a:t>
                      </a:r>
                    </a:p>
                  </a:txBody>
                  <a:tcPr marL="7226" marR="7226" marT="7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Финансовые результаты</a:t>
                      </a:r>
                    </a:p>
                  </a:txBody>
                  <a:tcPr marL="7226" marR="7226" marT="7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7226" marR="7226" marT="7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Налоги и другие отчисления государству</a:t>
                      </a:r>
                    </a:p>
                  </a:txBody>
                  <a:tcPr marL="7226" marR="7226" marT="7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Общая сумма уплаченных и подлежащих уплате налогов УК ИП\ПТ\ОЭЗ\ТОР  (включая </a:t>
                      </a:r>
                    </a:p>
                    <a:p>
                      <a:pPr marL="0" algn="l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не только налоги на прибыль, но и другие сборы и налоги, такие как налоги  на имущество или налоги на добавленную стоимость) плюс соответствующие уплаченные штрафы, </a:t>
                      </a:r>
                    </a:p>
                    <a:p>
                      <a:pPr marL="0" algn="l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а также все роялти, лицензионные сборы и другие отчисления государства </a:t>
                      </a:r>
                    </a:p>
                    <a:p>
                      <a:pPr marL="0" algn="l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соответствующие уплаченные штрафы, а также все роялти, лицензионные сборы </a:t>
                      </a:r>
                    </a:p>
                    <a:p>
                      <a:pPr marL="0" algn="l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и другие отчисления государству в текущем и предыдущем отечных периодов, тыс. руб.</a:t>
                      </a:r>
                    </a:p>
                    <a:p>
                      <a:pPr marL="0" algn="l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Общая сумма уплаченных и подлежащих уплате налогов УК ИП\ПТ\ОЭЗ\ТОР  (включая не только налоги на прибыль, но и другие сборы и налоги, такие как налоги  на имущество или налоги на добавленную стоимость) плюс соответствующие уплаченные штрафы, а также все роялти, лицензионные сборы и другие отчисления государства соответствующие уплаченные штрафы, а также все роялти, лицензионные сборы и другие отчисления государству в текущем и предыдущем отечных периодов, тыс. руб.</a:t>
                      </a:r>
                    </a:p>
                  </a:txBody>
                  <a:tcPr marL="180000" marR="7226" marT="7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15559,70+8,38=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15568,08</a:t>
                      </a:r>
                    </a:p>
                    <a:p>
                      <a:pPr marL="0" algn="ctr" defTabSz="914400" rtl="0" eaLnBrk="1" fontAlgn="ctr" latinLnBrk="0" hangingPunct="1"/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26" marR="7226" marT="7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20063,42+54,12= 20117,54</a:t>
                      </a:r>
                    </a:p>
                  </a:txBody>
                  <a:tcPr marL="7226" marR="7226" marT="7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8681031"/>
                  </a:ext>
                </a:extLst>
              </a:tr>
            </a:tbl>
          </a:graphicData>
        </a:graphic>
      </p:graphicFrame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2E46809C-C9DD-44D6-B7F8-570FAE04F9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1186587"/>
              </p:ext>
            </p:extLst>
          </p:nvPr>
        </p:nvGraphicFramePr>
        <p:xfrm>
          <a:off x="482603" y="1296455"/>
          <a:ext cx="10909299" cy="529476"/>
        </p:xfrm>
        <a:graphic>
          <a:graphicData uri="http://schemas.openxmlformats.org/drawingml/2006/table">
            <a:tbl>
              <a:tblPr/>
              <a:tblGrid>
                <a:gridCol w="362816">
                  <a:extLst>
                    <a:ext uri="{9D8B030D-6E8A-4147-A177-3AD203B41FA5}">
                      <a16:colId xmlns:a16="http://schemas.microsoft.com/office/drawing/2014/main" val="3092579379"/>
                    </a:ext>
                  </a:extLst>
                </a:gridCol>
                <a:gridCol w="1041592">
                  <a:extLst>
                    <a:ext uri="{9D8B030D-6E8A-4147-A177-3AD203B41FA5}">
                      <a16:colId xmlns:a16="http://schemas.microsoft.com/office/drawing/2014/main" val="268577088"/>
                    </a:ext>
                  </a:extLst>
                </a:gridCol>
                <a:gridCol w="897467">
                  <a:extLst>
                    <a:ext uri="{9D8B030D-6E8A-4147-A177-3AD203B41FA5}">
                      <a16:colId xmlns:a16="http://schemas.microsoft.com/office/drawing/2014/main" val="4257114176"/>
                    </a:ext>
                  </a:extLst>
                </a:gridCol>
                <a:gridCol w="1299633">
                  <a:extLst>
                    <a:ext uri="{9D8B030D-6E8A-4147-A177-3AD203B41FA5}">
                      <a16:colId xmlns:a16="http://schemas.microsoft.com/office/drawing/2014/main" val="1916144102"/>
                    </a:ext>
                  </a:extLst>
                </a:gridCol>
                <a:gridCol w="5761567">
                  <a:extLst>
                    <a:ext uri="{9D8B030D-6E8A-4147-A177-3AD203B41FA5}">
                      <a16:colId xmlns:a16="http://schemas.microsoft.com/office/drawing/2014/main" val="1783031827"/>
                    </a:ext>
                  </a:extLst>
                </a:gridCol>
                <a:gridCol w="1546224">
                  <a:extLst>
                    <a:ext uri="{9D8B030D-6E8A-4147-A177-3AD203B41FA5}">
                      <a16:colId xmlns:a16="http://schemas.microsoft.com/office/drawing/2014/main" val="3474846048"/>
                    </a:ext>
                  </a:extLst>
                </a:gridCol>
              </a:tblGrid>
              <a:tr h="22376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№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Область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ЦУР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Показатель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Метод расчета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Значение</a:t>
                      </a:r>
                    </a:p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2024-2025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2102226"/>
                  </a:ext>
                </a:extLst>
              </a:tr>
              <a:tr h="185224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УПРАВЛЕНИЕ (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G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)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7217231"/>
                  </a:ext>
                </a:extLst>
              </a:tr>
            </a:tbl>
          </a:graphicData>
        </a:graphic>
      </p:graphicFrame>
      <p:pic>
        <p:nvPicPr>
          <p:cNvPr id="9" name="object 82">
            <a:extLst>
              <a:ext uri="{FF2B5EF4-FFF2-40B4-BE49-F238E27FC236}">
                <a16:creationId xmlns:a16="http://schemas.microsoft.com/office/drawing/2014/main" id="{C2B758E2-49F6-4ABF-B597-7A87CBD353C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089679" y="3337270"/>
            <a:ext cx="501063" cy="430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0947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0">
              <a:srgbClr val="00AC73"/>
            </a:gs>
            <a:gs pos="30000">
              <a:srgbClr val="00A894"/>
            </a:gs>
            <a:gs pos="71000">
              <a:srgbClr val="00A2D3"/>
            </a:gs>
            <a:gs pos="100000">
              <a:srgbClr val="009DFE"/>
            </a:gs>
          </a:gsLst>
          <a:lin ang="21594000" scaled="0"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4B6DA55-D212-4FBD-9FFE-B3170AD718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3" name="Прямая соединительная линия 2"/>
          <p:cNvCxnSpPr>
            <a:cxnSpLocks/>
          </p:cNvCxnSpPr>
          <p:nvPr/>
        </p:nvCxnSpPr>
        <p:spPr bwMode="auto">
          <a:xfrm>
            <a:off x="0" y="6101255"/>
            <a:ext cx="1219199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5"/>
          <p:cNvSpPr txBox="1"/>
          <p:nvPr/>
        </p:nvSpPr>
        <p:spPr bwMode="auto">
          <a:xfrm>
            <a:off x="715784" y="281168"/>
            <a:ext cx="10604064" cy="55297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2000" b="1" dirty="0"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ESG-</a:t>
            </a:r>
            <a:r>
              <a:rPr lang="ru-RU" sz="2000" b="1" dirty="0"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данные 2025 – </a:t>
            </a:r>
            <a:r>
              <a:rPr lang="en-US" sz="2000" b="1" dirty="0"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G </a:t>
            </a:r>
            <a:endParaRPr lang="ru-RU" sz="2000" b="1" dirty="0">
              <a:solidFill>
                <a:prstClr val="white"/>
              </a:solidFill>
              <a:latin typeface="Times New Roman" panose="02020603050405020304" pitchFamily="18" charset="0"/>
              <a:ea typeface="Yu Gothic UI Semibold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1612032" y="6341547"/>
            <a:ext cx="376767" cy="365125"/>
          </a:xfrm>
        </p:spPr>
        <p:txBody>
          <a:bodyPr/>
          <a:lstStyle/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2985618"/>
              </p:ext>
            </p:extLst>
          </p:nvPr>
        </p:nvGraphicFramePr>
        <p:xfrm>
          <a:off x="479426" y="1089238"/>
          <a:ext cx="10909299" cy="529121"/>
        </p:xfrm>
        <a:graphic>
          <a:graphicData uri="http://schemas.openxmlformats.org/drawingml/2006/table">
            <a:tbl>
              <a:tblPr/>
              <a:tblGrid>
                <a:gridCol w="3628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15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74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038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615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4199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333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№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Область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ЦУР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Показатель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Метод расчета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Значение</a:t>
                      </a:r>
                    </a:p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2024-2025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4869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УПРАВЛЕНИЕ (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G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)</a:t>
                      </a:r>
                    </a:p>
                  </a:txBody>
                  <a:tcPr marL="8972" marR="8972" marT="89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0514978"/>
              </p:ext>
            </p:extLst>
          </p:nvPr>
        </p:nvGraphicFramePr>
        <p:xfrm>
          <a:off x="479425" y="1618358"/>
          <a:ext cx="10909300" cy="4545367"/>
        </p:xfrm>
        <a:graphic>
          <a:graphicData uri="http://schemas.openxmlformats.org/drawingml/2006/table">
            <a:tbl>
              <a:tblPr/>
              <a:tblGrid>
                <a:gridCol w="3623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63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9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615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7099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70996">
                  <a:extLst>
                    <a:ext uri="{9D8B030D-6E8A-4147-A177-3AD203B41FA5}">
                      <a16:colId xmlns:a16="http://schemas.microsoft.com/office/drawing/2014/main" val="90981697"/>
                    </a:ext>
                  </a:extLst>
                </a:gridCol>
              </a:tblGrid>
              <a:tr h="1901574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5.</a:t>
                      </a:r>
                    </a:p>
                  </a:txBody>
                  <a:tcPr marL="6761" marR="6761" marT="67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Инвестиции в 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устойчивое</a:t>
                      </a:r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развитие</a:t>
                      </a:r>
                    </a:p>
                  </a:txBody>
                  <a:tcPr marL="6761" marR="6761" marT="67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6761" marR="6761" marT="67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«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Зеленые» инвестиции</a:t>
                      </a:r>
                    </a:p>
                  </a:txBody>
                  <a:tcPr marL="6761" marR="6761" marT="67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fontAlgn="ctr" latinLnBrk="0" hangingPunct="1">
                        <a:buFontTx/>
                        <a:buNone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а) расходы УК ИП\ПТ\ОЭЗ\ТОР на «зеленые» инвестиции - инвестиции, основной целью которых является предотвращение, сокращение и ликвидация загрязнения и других форм деградации окружающей среды в текущем и предыдущем отчётных периодах, тыс. руб., а именно:</a:t>
                      </a:r>
                    </a:p>
                    <a:p>
                      <a:pPr marL="0" indent="0" algn="l" defTabSz="914400" rtl="0" eaLnBrk="1" fontAlgn="ctr" latinLnBrk="0" hangingPunct="1">
                        <a:buFontTx/>
                        <a:buNone/>
                      </a:pPr>
                      <a:r>
                        <a:rPr lang="en-US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общее управление окружающей средой (включая управления отходами, борьбу с загрязнением воздуха и воды, рекультивацию почв);</a:t>
                      </a:r>
                    </a:p>
                    <a:p>
                      <a:pPr marL="0" indent="0" algn="l" defTabSz="914400" rtl="0" eaLnBrk="1" fontAlgn="ctr" latinLnBrk="0" hangingPunct="1">
                        <a:buFontTx/>
                        <a:buNone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- Смягчение последствий изменения климата (улавливание, хранение, удаление парниковых газов);</a:t>
                      </a:r>
                    </a:p>
                    <a:p>
                      <a:pPr marL="0" indent="0" algn="l" defTabSz="914400" rtl="0" eaLnBrk="1" fontAlgn="ctr" latinLnBrk="0" hangingPunct="1">
                        <a:buFontTx/>
                        <a:buNone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- косвенный вклад (накопление энергии);</a:t>
                      </a:r>
                    </a:p>
                    <a:p>
                      <a:pPr marL="0" indent="0" algn="l" defTabSz="914400" rtl="0" eaLnBrk="1" fontAlgn="ctr" latinLnBrk="0" hangingPunct="1">
                        <a:buFontTx/>
                        <a:buNone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- здания (повышение энергоэффективности). </a:t>
                      </a:r>
                    </a:p>
                  </a:txBody>
                  <a:tcPr marL="180000" marR="6761" marT="67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ctr" latinLnBrk="0" hangingPunct="1">
                        <a:buFontTx/>
                        <a:buNone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761" marR="6761" marT="67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ctr" latinLnBrk="0" hangingPunct="1">
                        <a:buFontTx/>
                        <a:buNone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761" marR="6761" marT="67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28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 defTabSz="914400" rtl="0" eaLnBrk="1" fontAlgn="ctr" latinLnBrk="0" hangingPunct="1">
                        <a:buFontTx/>
                        <a:buNone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б) доля расходов на «зеленые» инвестиции в общих расходах УК ИП\ПТ\ОЭЗ\ТОР  в текущем и предыдущем отчётных периодах, %;</a:t>
                      </a:r>
                    </a:p>
                  </a:txBody>
                  <a:tcPr marL="180000" marR="6761" marT="67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ctr" latinLnBrk="0" hangingPunct="1">
                        <a:buFontTx/>
                        <a:buNone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761" marR="6761" marT="67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ctr" latinLnBrk="0" hangingPunct="1">
                        <a:buFontTx/>
                        <a:buNone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761" marR="6761" marT="67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5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в) изменение расходов УК ОЭЗ на «зеленые» инвестиции относительно 2023 года; </a:t>
                      </a:r>
                    </a:p>
                  </a:txBody>
                  <a:tcPr marL="180000" marR="6761" marT="67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ctr" latinLnBrk="0" hangingPunct="1">
                        <a:buFontTx/>
                        <a:buNone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761" marR="6761" marT="67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ctr" latinLnBrk="0" hangingPunct="1">
                        <a:buFontTx/>
                        <a:buNone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761" marR="6761" marT="67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64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г) расходы УК ОЭЗ на инвестиции в проекты по производству энергии, получаемой из возобновляемых источников энергии, в 2023 и 2024 гг.; </a:t>
                      </a:r>
                    </a:p>
                  </a:txBody>
                  <a:tcPr marL="180000" marR="6761" marT="67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ctr" latinLnBrk="0" hangingPunct="1">
                        <a:buFontTx/>
                        <a:buNone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761" marR="6761" marT="67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ctr" latinLnBrk="0" hangingPunct="1">
                        <a:buFontTx/>
                        <a:buNone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761" marR="6761" marT="67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484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д) доля расходов на инвестиции в проекты по производству энергии, получаемой из ВИЭ, в общих расходах УК ОЭЗ в 2023 и 2024 гг.; </a:t>
                      </a:r>
                    </a:p>
                  </a:txBody>
                  <a:tcPr marL="180000" marR="6761" marT="67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ctr" latinLnBrk="0" hangingPunct="1">
                        <a:buFontTx/>
                        <a:buNone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761" marR="6761" marT="67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ctr" latinLnBrk="0" hangingPunct="1">
                        <a:buFontTx/>
                        <a:buNone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761" marR="6761" marT="67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38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е) изменение расходов УК ОЭЗ на инвестиции в проекты по производству энергии, получаемой из ВИЭ, относительно 2023 года </a:t>
                      </a:r>
                    </a:p>
                  </a:txBody>
                  <a:tcPr marL="180000" marR="6761" marT="67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ctr" latinLnBrk="0" hangingPunct="1">
                        <a:buFontTx/>
                        <a:buNone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761" marR="6761" marT="67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ctr" latinLnBrk="0" hangingPunct="1">
                        <a:buFontTx/>
                        <a:buNone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761" marR="6761" marT="67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8" name="object 6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992313" y="3525273"/>
            <a:ext cx="682625" cy="669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0879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0">
              <a:srgbClr val="00AC73"/>
            </a:gs>
            <a:gs pos="30000">
              <a:srgbClr val="00A894"/>
            </a:gs>
            <a:gs pos="71000">
              <a:srgbClr val="00A2D3"/>
            </a:gs>
            <a:gs pos="100000">
              <a:srgbClr val="009DFE"/>
            </a:gs>
          </a:gsLst>
          <a:lin ang="21594000" scaled="0"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4B6DA55-D212-4FBD-9FFE-B3170AD718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3" name="Прямая соединительная линия 2"/>
          <p:cNvCxnSpPr>
            <a:cxnSpLocks/>
          </p:cNvCxnSpPr>
          <p:nvPr/>
        </p:nvCxnSpPr>
        <p:spPr bwMode="auto">
          <a:xfrm>
            <a:off x="0" y="6101255"/>
            <a:ext cx="1219199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5"/>
          <p:cNvSpPr txBox="1"/>
          <p:nvPr/>
        </p:nvSpPr>
        <p:spPr bwMode="auto">
          <a:xfrm>
            <a:off x="715784" y="281168"/>
            <a:ext cx="10604064" cy="55297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2000" b="1" dirty="0"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ESG-</a:t>
            </a:r>
            <a:r>
              <a:rPr lang="ru-RU" sz="2000" b="1" dirty="0"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данные 2025 – </a:t>
            </a:r>
            <a:r>
              <a:rPr lang="en-US" sz="2000" b="1" dirty="0"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G </a:t>
            </a:r>
            <a:endParaRPr lang="ru-RU" sz="2000" b="1" dirty="0">
              <a:solidFill>
                <a:prstClr val="white"/>
              </a:solidFill>
              <a:latin typeface="Times New Roman" panose="02020603050405020304" pitchFamily="18" charset="0"/>
              <a:ea typeface="Yu Gothic UI Semibold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1612033" y="6381439"/>
            <a:ext cx="359833" cy="365125"/>
          </a:xfrm>
        </p:spPr>
        <p:txBody>
          <a:bodyPr/>
          <a:lstStyle/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7509738"/>
              </p:ext>
            </p:extLst>
          </p:nvPr>
        </p:nvGraphicFramePr>
        <p:xfrm>
          <a:off x="478367" y="1144267"/>
          <a:ext cx="10910360" cy="529121"/>
        </p:xfrm>
        <a:graphic>
          <a:graphicData uri="http://schemas.openxmlformats.org/drawingml/2006/table">
            <a:tbl>
              <a:tblPr/>
              <a:tblGrid>
                <a:gridCol w="3628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07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615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4622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333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№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Область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ЦУР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Показатель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Метод расчета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Значение</a:t>
                      </a:r>
                    </a:p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2024-2025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4869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УПРАВЛЕНИЕ (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G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)</a:t>
                      </a:r>
                    </a:p>
                  </a:txBody>
                  <a:tcPr marL="8972" marR="8972" marT="89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8280624"/>
              </p:ext>
            </p:extLst>
          </p:nvPr>
        </p:nvGraphicFramePr>
        <p:xfrm>
          <a:off x="478367" y="1668018"/>
          <a:ext cx="10910360" cy="4688326"/>
        </p:xfrm>
        <a:graphic>
          <a:graphicData uri="http://schemas.openxmlformats.org/drawingml/2006/table">
            <a:tbl>
              <a:tblPr/>
              <a:tblGrid>
                <a:gridCol w="3598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37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9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96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65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7099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70997">
                  <a:extLst>
                    <a:ext uri="{9D8B030D-6E8A-4147-A177-3AD203B41FA5}">
                      <a16:colId xmlns:a16="http://schemas.microsoft.com/office/drawing/2014/main" val="4293860309"/>
                    </a:ext>
                  </a:extLst>
                </a:gridCol>
              </a:tblGrid>
              <a:tr h="745785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6.</a:t>
                      </a:r>
                    </a:p>
                  </a:txBody>
                  <a:tcPr marL="6761" marR="6761" marT="67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60325" indent="0" algn="ctr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Tx/>
                        <a:buNone/>
                        <a:tabLst>
                          <a:tab pos="168275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Инвестиции в устойчивое развитие</a:t>
                      </a:r>
                    </a:p>
                  </a:txBody>
                  <a:tcPr marL="6761" marR="6761" marT="67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6761" marR="6761" marT="67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indent="0" algn="ctr" defTabSz="914400" rtl="0" eaLnBrk="1" fontAlgn="ctr" latinLnBrk="0" hangingPunct="1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Благотворительность и иные социальные проекты</a:t>
                      </a:r>
                    </a:p>
                  </a:txBody>
                  <a:tcPr marL="6761" marR="6761" marT="67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0325" indent="0" algn="l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Tx/>
                        <a:buNone/>
                        <a:tabLst>
                          <a:tab pos="168275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а) расходы УК ИП/ПТ/ОЭЗ/ТОР на благотворительные/добровольные пожертвования и инвестиции в более широком сообществе, где целевые бенефициары являются внешними по отношению к компании в текущем и предыдущем отчетных периодах, тыс. руб.;</a:t>
                      </a:r>
                    </a:p>
                  </a:txBody>
                  <a:tcPr marL="18000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44475" algn="l"/>
                        </a:tabLst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44475" algn="l"/>
                        </a:tabLst>
                        <a:defRPr/>
                      </a:pP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1" marR="6761" marT="67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44475" algn="l"/>
                        </a:tabLst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530391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44475" algn="l"/>
                        </a:tabLst>
                        <a:defRPr/>
                      </a:pP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1" marR="6761" marT="67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2879496"/>
                  </a:ext>
                </a:extLst>
              </a:tr>
              <a:tr h="74578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44475" algn="l"/>
                        </a:tabLst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б) доля расходов на благотворительность и иные социальные проекты в общих расходах УК ИП/ПТ/ОЭЗ/ТОР в текущем и предыдущем отчетных периодах, %;</a:t>
                      </a:r>
                    </a:p>
                    <a:p>
                      <a:pPr marL="0" indent="0" algn="l" defTabSz="914400" rtl="0" eaLnBrk="1" fontAlgn="ctr" latinLnBrk="0" hangingPunct="1">
                        <a:spcAft>
                          <a:spcPts val="0"/>
                        </a:spcAft>
                        <a:buFontTx/>
                        <a:buNone/>
                        <a:tabLst>
                          <a:tab pos="244475" algn="l"/>
                        </a:tabLst>
                      </a:pP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00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44475" algn="l"/>
                        </a:tabLst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761" marR="6761" marT="67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44475" algn="l"/>
                        </a:tabLst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79</a:t>
                      </a:r>
                    </a:p>
                  </a:txBody>
                  <a:tcPr marL="6761" marR="6761" marT="67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6562038"/>
                  </a:ext>
                </a:extLst>
              </a:tr>
              <a:tr h="7457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44475" algn="l"/>
                        </a:tabLst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в) изменение расходов УК ИП/ПТ/ОЭЗ/ТОР на благотворительность и иные социальные проекты относительно предыдущего отчетного периода, тыс. руб., %</a:t>
                      </a:r>
                    </a:p>
                    <a:p>
                      <a:pPr marL="0" indent="0" algn="l" defTabSz="914400" rtl="0" eaLnBrk="1" fontAlgn="ctr" latinLnBrk="0" hangingPunct="1">
                        <a:spcAft>
                          <a:spcPts val="0"/>
                        </a:spcAft>
                        <a:buFontTx/>
                        <a:buNone/>
                        <a:tabLst>
                          <a:tab pos="244475" algn="l"/>
                        </a:tabLst>
                      </a:pP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00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44475" algn="l"/>
                        </a:tabLst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761" marR="6761" marT="67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44475" algn="l"/>
                        </a:tabLst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761" marR="6761" marT="67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5091678"/>
                  </a:ext>
                </a:extLst>
              </a:tr>
              <a:tr h="52718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7.</a:t>
                      </a:r>
                    </a:p>
                  </a:txBody>
                  <a:tcPr marL="6761" marR="6761" marT="67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marL="0" marR="60325" indent="0" algn="ctr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Tx/>
                        <a:buNone/>
                        <a:tabLst>
                          <a:tab pos="168275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Взаимодействие с резидентами </a:t>
                      </a:r>
                    </a:p>
                  </a:txBody>
                  <a:tcPr marL="6761" marR="6761" marT="67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6761" marR="6761" marT="67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indent="0" algn="ctr" defTabSz="914400" rtl="0" eaLnBrk="1" fontAlgn="ctr" latinLnBrk="0" hangingPunct="1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Услуги управляющей компании</a:t>
                      </a:r>
                    </a:p>
                  </a:txBody>
                  <a:tcPr marL="6761" marR="6761" marT="67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fontAlgn="ctr" latinLnBrk="0" hangingPunct="1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а) количество предоставляемых резидентам ИП/ПТ/ОЭЗ/ТОР платных и бесплатных услуг, ед.;</a:t>
                      </a:r>
                    </a:p>
                  </a:txBody>
                  <a:tcPr marL="180000" marR="6761" marT="67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44475" algn="l"/>
                        </a:tabLst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761" marR="6761" marT="67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44475" algn="l"/>
                        </a:tabLst>
                        <a:defRPr/>
                      </a:pP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44475" algn="l"/>
                        </a:tabLst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44475" algn="l"/>
                        </a:tabLst>
                        <a:defRPr/>
                      </a:pP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1" marR="6761" marT="67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0430748"/>
                  </a:ext>
                </a:extLst>
              </a:tr>
              <a:tr h="3288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б) соотношение между количеством платных и бесплатных услуг (при наличии последних), %</a:t>
                      </a:r>
                    </a:p>
                  </a:txBody>
                  <a:tcPr marL="180000" marR="6761" marT="67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44475" algn="l"/>
                        </a:tabLst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6761" marR="6761" marT="67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44475" algn="l"/>
                        </a:tabLst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70</a:t>
                      </a:r>
                    </a:p>
                  </a:txBody>
                  <a:tcPr marL="6761" marR="6761" marT="67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9944494"/>
                  </a:ext>
                </a:extLst>
              </a:tr>
              <a:tr h="19830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8.</a:t>
                      </a:r>
                    </a:p>
                  </a:txBody>
                  <a:tcPr marL="6761" marR="6761" marT="67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6761" marR="6761" marT="67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6761" marR="6761" marT="67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indent="0" algn="ctr" defTabSz="914400" rtl="0" eaLnBrk="1" fontAlgn="ctr" latinLnBrk="0" hangingPunct="1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Резидентная политика</a:t>
                      </a:r>
                    </a:p>
                  </a:txBody>
                  <a:tcPr marL="6761" marR="6761" marT="67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indent="0" algn="l" defTabSz="914400" rtl="0" eaLnBrk="1" fontAlgn="ctr" latinLnBrk="0" hangingPunct="1">
                        <a:buFontTx/>
                        <a:buNone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Наличие у УК ИП/ПТ/ОЭЗ/ТОР действующей резидентной политики (документа, содержащего требования к отбору потенциальных инвесторов, дополнительных по отношению к базовым требованиям законодательства)</a:t>
                      </a:r>
                    </a:p>
                  </a:txBody>
                  <a:tcPr marL="6761" marR="6761" marT="67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761" marR="6761" marT="67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3558029"/>
                  </a:ext>
                </a:extLst>
              </a:tr>
              <a:tr h="1396600"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6761" marR="6761" marT="67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60325" indent="0" algn="ctr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Tx/>
                        <a:buNone/>
                        <a:tabLst>
                          <a:tab pos="168275" algn="l"/>
                        </a:tabLst>
                      </a:pP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1" marR="6761" marT="67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6761" marR="6761" marT="67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ctr" latinLnBrk="0" hangingPunct="1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Резидентная политика</a:t>
                      </a:r>
                    </a:p>
                  </a:txBody>
                  <a:tcPr marL="6761" marR="6761" marT="67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fontAlgn="ctr" latinLnBrk="0" hangingPunct="1">
                        <a:buFontTx/>
                        <a:buNone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Наличие у УК ИП/ПТ/ОЭЗ/ТОР действующей резидентной политики (документа, содержащего требования к отбору потенциальных инвесторов, дополнительных по отношению к базовым требованиям законодательства)</a:t>
                      </a:r>
                    </a:p>
                  </a:txBody>
                  <a:tcPr marL="180000" marR="6761" marT="67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44475" algn="l"/>
                        </a:tabLst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да</a:t>
                      </a:r>
                    </a:p>
                  </a:txBody>
                  <a:tcPr marL="6761" marR="6761" marT="67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44475" algn="l"/>
                        </a:tabLst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да</a:t>
                      </a:r>
                    </a:p>
                  </a:txBody>
                  <a:tcPr marL="6761" marR="6761" marT="67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7970281"/>
                  </a:ext>
                </a:extLst>
              </a:tr>
            </a:tbl>
          </a:graphicData>
        </a:graphic>
      </p:graphicFrame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D32C1F4-9D52-4F17-A79F-F8195F6F1F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992313" y="2348494"/>
            <a:ext cx="682625" cy="62365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4397E85-7A06-4975-B9D7-3299CC550B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992313" y="4093008"/>
            <a:ext cx="682625" cy="62186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CDF0458-8887-4C0D-922A-96DAA0AE5B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992312" y="5671007"/>
            <a:ext cx="682625" cy="62186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B5CD76D-24DF-412C-A6F1-6406BB66A6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992311" y="5016649"/>
            <a:ext cx="682625" cy="621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7128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0">
              <a:srgbClr val="00AC73"/>
            </a:gs>
            <a:gs pos="30000">
              <a:srgbClr val="00A894"/>
            </a:gs>
            <a:gs pos="71000">
              <a:srgbClr val="00A2D3"/>
            </a:gs>
            <a:gs pos="100000">
              <a:srgbClr val="009DFE"/>
            </a:gs>
          </a:gsLst>
          <a:lin ang="21594000" scaled="0"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90687AC-3BCC-4B6D-8364-B527BA7957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3" name="Прямая соединительная линия 2"/>
          <p:cNvCxnSpPr>
            <a:cxnSpLocks/>
          </p:cNvCxnSpPr>
          <p:nvPr/>
        </p:nvCxnSpPr>
        <p:spPr bwMode="auto">
          <a:xfrm>
            <a:off x="0" y="6101255"/>
            <a:ext cx="1219199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5"/>
          <p:cNvSpPr txBox="1"/>
          <p:nvPr/>
        </p:nvSpPr>
        <p:spPr bwMode="auto">
          <a:xfrm>
            <a:off x="838199" y="281168"/>
            <a:ext cx="4117769" cy="55297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2000" b="1" dirty="0"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ESG-</a:t>
            </a:r>
            <a:r>
              <a:rPr lang="ru-RU" sz="2000" b="1" dirty="0"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данные 2025 – </a:t>
            </a:r>
            <a:r>
              <a:rPr lang="en-US" sz="2000" b="1" dirty="0"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G </a:t>
            </a:r>
            <a:endParaRPr lang="ru-RU" sz="2000" b="1" dirty="0">
              <a:solidFill>
                <a:prstClr val="white"/>
              </a:solidFill>
              <a:latin typeface="Times New Roman" panose="02020603050405020304" pitchFamily="18" charset="0"/>
              <a:ea typeface="Yu Gothic UI Semibold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1688233" y="6352117"/>
            <a:ext cx="347133" cy="365125"/>
          </a:xfrm>
        </p:spPr>
        <p:txBody>
          <a:bodyPr/>
          <a:lstStyle/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5912676"/>
              </p:ext>
            </p:extLst>
          </p:nvPr>
        </p:nvGraphicFramePr>
        <p:xfrm>
          <a:off x="486833" y="1275128"/>
          <a:ext cx="10901893" cy="709640"/>
        </p:xfrm>
        <a:graphic>
          <a:graphicData uri="http://schemas.openxmlformats.org/drawingml/2006/table">
            <a:tbl>
              <a:tblPr/>
              <a:tblGrid>
                <a:gridCol w="35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71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59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65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4199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8825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№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Область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ЦУР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Показатель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Метод расчета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Значение</a:t>
                      </a:r>
                    </a:p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2024-2025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1386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УПРАВЛЕНИЕ (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G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)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6357159"/>
              </p:ext>
            </p:extLst>
          </p:nvPr>
        </p:nvGraphicFramePr>
        <p:xfrm>
          <a:off x="482600" y="1984768"/>
          <a:ext cx="10906127" cy="3945890"/>
        </p:xfrm>
        <a:graphic>
          <a:graphicData uri="http://schemas.openxmlformats.org/drawingml/2006/table">
            <a:tbl>
              <a:tblPr/>
              <a:tblGrid>
                <a:gridCol w="3513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8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9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038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615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7099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70997">
                  <a:extLst>
                    <a:ext uri="{9D8B030D-6E8A-4147-A177-3AD203B41FA5}">
                      <a16:colId xmlns:a16="http://schemas.microsoft.com/office/drawing/2014/main" val="802912002"/>
                    </a:ext>
                  </a:extLst>
                </a:gridCol>
              </a:tblGrid>
              <a:tr h="39458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9.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0325" indent="0" algn="ctr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Tx/>
                        <a:buNone/>
                        <a:tabLst>
                          <a:tab pos="168275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Взаимодействие с резидентами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0325" indent="0" algn="ctr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Tx/>
                        <a:buNone/>
                        <a:tabLst>
                          <a:tab pos="168275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Затраты резидентов на НИОКР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0325" indent="0" algn="l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Tx/>
                        <a:buNone/>
                        <a:tabLst>
                          <a:tab pos="168275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Затраты резидентов ИП\ПТ\ОЭЗ\ТОР на НИОКР в текущем и предыдущем отчетных периодах, тыс. рублей.</a:t>
                      </a:r>
                    </a:p>
                    <a:p>
                      <a:pPr marL="0" marR="60325" indent="0" algn="l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Tx/>
                        <a:buNone/>
                        <a:tabLst>
                          <a:tab pos="168275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В составе затрат резидентов на НИОКР учитываются все издержки резидентов ИП\ПТ\ОЭЗ\ТОР, прямо относящихся к деятельности по исследованиям и разработкам, в том числе:</a:t>
                      </a:r>
                    </a:p>
                    <a:p>
                      <a:pPr marL="0" marR="60325" indent="0" algn="l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Tx/>
                        <a:buNone/>
                        <a:tabLst>
                          <a:tab pos="168275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1. Стоимость материально-производственных запасов и услуг сторонних организаций, используемых при выполнении указанных работ.</a:t>
                      </a:r>
                    </a:p>
                    <a:p>
                      <a:pPr marL="0" marR="60325" indent="0" algn="l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Tx/>
                        <a:buNone/>
                        <a:tabLst>
                          <a:tab pos="168275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2. Затраты на заработную плату и другие выплаты работникам, непосредственно занятым при выполнении указанных работ по трудовому договору.</a:t>
                      </a:r>
                    </a:p>
                    <a:p>
                      <a:pPr marL="0" marR="60325" indent="0" algn="l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Tx/>
                        <a:buNone/>
                        <a:tabLst>
                          <a:tab pos="168275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3. Отчисления на социальные нужды с заработной платы работника, непосредственно занятым при выполнении работ по трудовому договору. </a:t>
                      </a:r>
                    </a:p>
                    <a:p>
                      <a:pPr marL="0" marR="60325" indent="0" algn="l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Tx/>
                        <a:buNone/>
                        <a:tabLst>
                          <a:tab pos="168275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4. Стоимость спецоборудования и специальной оснастки, предназначенных для использования в качестве объектов испытаний и исследований.</a:t>
                      </a:r>
                    </a:p>
                    <a:p>
                      <a:pPr marL="0" marR="60325" indent="0" algn="l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Tx/>
                        <a:buNone/>
                        <a:tabLst>
                          <a:tab pos="168275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5. Затраты на содержание и эксплуатацию научно-исследовательского оборудования, установок и сооружений, других объектов основных средств и иного имущества.</a:t>
                      </a:r>
                    </a:p>
                    <a:p>
                      <a:pPr marL="0" marR="60325" indent="0" algn="l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Tx/>
                        <a:buNone/>
                        <a:tabLst>
                          <a:tab pos="168275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6. Общехозяйственные расходы, в случае если они непосредственно связаны с выполнением данных работ.</a:t>
                      </a:r>
                    </a:p>
                    <a:p>
                      <a:pPr marL="0" marR="60325" indent="0" algn="l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Tx/>
                        <a:buNone/>
                        <a:tabLst>
                          <a:tab pos="168275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7. Прочие расходы, непосредственно связанные с выполнением научно-исследовательских. Опытно-конструкторских и технологических работ, включая расходы по проведению испытаний. В состав затрат на НИОКР не могут быть включены расходы по сбыту. </a:t>
                      </a:r>
                    </a:p>
                    <a:p>
                      <a:pPr marL="228600" indent="-228600" algn="l" fontAlgn="ctr">
                        <a:buAutoNum type="arabicPeriod"/>
                      </a:pP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Times New Roman"/>
                      </a:endParaRPr>
                    </a:p>
                  </a:txBody>
                  <a:tcPr marL="180000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0325" indent="0" algn="l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Tx/>
                        <a:buNone/>
                        <a:tabLst>
                          <a:tab pos="168275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17897,8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0325" indent="0" algn="l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Tx/>
                        <a:buNone/>
                        <a:tabLst>
                          <a:tab pos="168275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0" name="object 6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992313" y="3695295"/>
            <a:ext cx="682625" cy="695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0879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0">
              <a:srgbClr val="00AC73"/>
            </a:gs>
            <a:gs pos="30000">
              <a:srgbClr val="00A894"/>
            </a:gs>
            <a:gs pos="71000">
              <a:srgbClr val="00A2D3"/>
            </a:gs>
            <a:gs pos="100000">
              <a:srgbClr val="009DFE"/>
            </a:gs>
          </a:gsLst>
          <a:lin ang="21594000" scaled="0"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90687AC-3BCC-4B6D-8364-B527BA7957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3" name="Прямая соединительная линия 2"/>
          <p:cNvCxnSpPr>
            <a:cxnSpLocks/>
          </p:cNvCxnSpPr>
          <p:nvPr/>
        </p:nvCxnSpPr>
        <p:spPr bwMode="auto">
          <a:xfrm>
            <a:off x="0" y="6101255"/>
            <a:ext cx="1219199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5"/>
          <p:cNvSpPr txBox="1"/>
          <p:nvPr/>
        </p:nvSpPr>
        <p:spPr bwMode="auto">
          <a:xfrm>
            <a:off x="838199" y="281168"/>
            <a:ext cx="4117769" cy="55297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2000" b="1" dirty="0"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ESG-</a:t>
            </a:r>
            <a:r>
              <a:rPr lang="ru-RU" sz="2000" b="1" dirty="0"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данные 2025 – </a:t>
            </a:r>
            <a:r>
              <a:rPr lang="en-US" sz="2000" b="1" dirty="0"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G </a:t>
            </a:r>
            <a:endParaRPr lang="ru-RU" sz="2000" b="1" dirty="0">
              <a:solidFill>
                <a:prstClr val="white"/>
              </a:solidFill>
              <a:latin typeface="Times New Roman" panose="02020603050405020304" pitchFamily="18" charset="0"/>
              <a:ea typeface="Yu Gothic UI Semibold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1662834" y="6373283"/>
            <a:ext cx="342900" cy="365125"/>
          </a:xfrm>
        </p:spPr>
        <p:txBody>
          <a:bodyPr/>
          <a:lstStyle/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1864498"/>
              </p:ext>
            </p:extLst>
          </p:nvPr>
        </p:nvGraphicFramePr>
        <p:xfrm>
          <a:off x="479425" y="1275128"/>
          <a:ext cx="10909300" cy="709640"/>
        </p:xfrm>
        <a:graphic>
          <a:graphicData uri="http://schemas.openxmlformats.org/drawingml/2006/table">
            <a:tbl>
              <a:tblPr/>
              <a:tblGrid>
                <a:gridCol w="3628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54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67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080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5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462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8825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№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Область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ЦУР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Показатель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Метод расчета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Значение</a:t>
                      </a:r>
                    </a:p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2024-2025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1386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УПРАВЛЕНИЕ (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G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)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7492260"/>
              </p:ext>
            </p:extLst>
          </p:nvPr>
        </p:nvGraphicFramePr>
        <p:xfrm>
          <a:off x="479425" y="1984769"/>
          <a:ext cx="10909301" cy="4496462"/>
        </p:xfrm>
        <a:graphic>
          <a:graphicData uri="http://schemas.openxmlformats.org/drawingml/2006/table">
            <a:tbl>
              <a:tblPr/>
              <a:tblGrid>
                <a:gridCol w="3636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46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038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573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7311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73113">
                  <a:extLst>
                    <a:ext uri="{9D8B030D-6E8A-4147-A177-3AD203B41FA5}">
                      <a16:colId xmlns:a16="http://schemas.microsoft.com/office/drawing/2014/main" val="428526788"/>
                    </a:ext>
                  </a:extLst>
                </a:gridCol>
              </a:tblGrid>
              <a:tr h="224823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10.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  <a:p>
                      <a:pPr marL="0" marR="60325" lvl="0" indent="0" algn="ctr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68275" algn="l"/>
                        </a:tabLst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Взаимодействие с резидентами</a:t>
                      </a:r>
                    </a:p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60325" indent="0" algn="ctr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Tx/>
                        <a:buNone/>
                        <a:tabLst>
                          <a:tab pos="168275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Количество РИД резидентов 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60325" indent="0" algn="l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Tx/>
                        <a:buNone/>
                        <a:tabLst>
                          <a:tab pos="168275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Количество охраняемых результатов интеллектуальной деятельности резидентов ИП/ПТ/ОЭЗ/ТОР, ед.</a:t>
                      </a:r>
                    </a:p>
                    <a:p>
                      <a:pPr marL="0" marR="60325" indent="0" algn="l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Tx/>
                        <a:buNone/>
                        <a:tabLst>
                          <a:tab pos="168275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В совокупном количестве РИД, созданных и/или используемых резидентами в течение года, учитываются все РИД, учтённые на балансе резидентов ИП/ПТ/ОЭЗ/ТОР или </a:t>
                      </a:r>
                    </a:p>
                    <a:p>
                      <a:pPr marL="0" marR="60325" indent="0" algn="l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Tx/>
                        <a:buNone/>
                        <a:tabLst>
                          <a:tab pos="168275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на забалансовых счетах, включая результаты, по которым поданы заявки или осуществлена регистрация прав в Федеральной службе по интеллектуальной собственности (Роспатенте) или зарубежных ведомствах, включая: </a:t>
                      </a:r>
                    </a:p>
                    <a:p>
                      <a:pPr marL="0" marR="60325" indent="0" algn="l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Tx/>
                        <a:buNone/>
                        <a:tabLst>
                          <a:tab pos="168275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1) секреты производства (ноу-хау);</a:t>
                      </a:r>
                    </a:p>
                    <a:p>
                      <a:pPr marL="0" marR="60325" indent="0" algn="l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Tx/>
                        <a:buNone/>
                        <a:tabLst>
                          <a:tab pos="168275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2) объекты, охраняемые авторским правом, в том числе:</a:t>
                      </a:r>
                    </a:p>
                    <a:p>
                      <a:pPr marL="0" marR="60325" indent="0" algn="l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Tx/>
                        <a:buNone/>
                        <a:tabLst>
                          <a:tab pos="168275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-	конструкторская документация, информационные модели, эскизы и т.д.;</a:t>
                      </a:r>
                    </a:p>
                    <a:p>
                      <a:pPr marL="0" marR="60325" indent="0" algn="l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Tx/>
                        <a:buNone/>
                        <a:tabLst>
                          <a:tab pos="168275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-	базы данных;</a:t>
                      </a:r>
                    </a:p>
                    <a:p>
                      <a:pPr marL="171450" marR="60325" indent="-171450" algn="l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Tx/>
                        <a:buChar char="-"/>
                        <a:tabLst>
                          <a:tab pos="168275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программы для электронных вычислительных машин (программы для ЭВМ); </a:t>
                      </a:r>
                    </a:p>
                    <a:p>
                      <a:pPr marL="0" marR="60325" indent="0" algn="l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Tx/>
                        <a:buNone/>
                        <a:tabLst>
                          <a:tab pos="168275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3) объекты, охраняемые патентным правом:</a:t>
                      </a:r>
                    </a:p>
                    <a:p>
                      <a:pPr marL="0" marR="60325" indent="0" algn="l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Tx/>
                        <a:buNone/>
                        <a:tabLst>
                          <a:tab pos="168275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-	изобретения;</a:t>
                      </a:r>
                    </a:p>
                    <a:p>
                      <a:pPr marL="0" marR="60325" indent="0" algn="l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Tx/>
                        <a:buNone/>
                        <a:tabLst>
                          <a:tab pos="168275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-	полезные модели;</a:t>
                      </a:r>
                    </a:p>
                    <a:p>
                      <a:pPr marL="0" marR="60325" indent="0" algn="l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Tx/>
                        <a:buNone/>
                        <a:tabLst>
                          <a:tab pos="168275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-	промышленные образцы;</a:t>
                      </a:r>
                    </a:p>
                    <a:p>
                      <a:pPr marL="0" marR="60325" indent="0" algn="l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Tx/>
                        <a:buNone/>
                        <a:tabLst>
                          <a:tab pos="168275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-	селекционные достижения;</a:t>
                      </a:r>
                    </a:p>
                    <a:p>
                      <a:pPr marL="0" marR="60325" indent="0" algn="l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Tx/>
                        <a:buNone/>
                        <a:tabLst>
                          <a:tab pos="168275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4) средства индивидуализации, обеспечивающие вывод товаров и/или услуг на российский </a:t>
                      </a:r>
                    </a:p>
                    <a:p>
                      <a:pPr marL="0" marR="60325" indent="0" algn="l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Tx/>
                        <a:buNone/>
                        <a:tabLst>
                          <a:tab pos="168275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и зарубежный рынки, в том числе:</a:t>
                      </a:r>
                    </a:p>
                    <a:p>
                      <a:pPr marL="0" marR="60325" indent="0" algn="l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Tx/>
                        <a:buNone/>
                        <a:tabLst>
                          <a:tab pos="168275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-	товарные знаки и знаки обслуживания;</a:t>
                      </a:r>
                    </a:p>
                    <a:p>
                      <a:pPr marL="0" marR="60325" indent="0" algn="l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Tx/>
                        <a:buNone/>
                        <a:tabLst>
                          <a:tab pos="168275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-	фирменные наименования;</a:t>
                      </a:r>
                    </a:p>
                    <a:p>
                      <a:pPr marL="0" marR="60325" indent="0" algn="l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Tx/>
                        <a:buNone/>
                        <a:tabLst>
                          <a:tab pos="168275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-	географические указания, наименования мест происхождения товаров</a:t>
                      </a:r>
                    </a:p>
                    <a:p>
                      <a:pPr marL="0" indent="0" algn="l" fontAlgn="ctr">
                        <a:buNone/>
                      </a:pP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180000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0325" indent="0" algn="ctr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Tx/>
                        <a:buNone/>
                        <a:tabLst>
                          <a:tab pos="168275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0325" indent="0" algn="ctr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Tx/>
                        <a:buNone/>
                        <a:tabLst>
                          <a:tab pos="168275" algn="l"/>
                        </a:tabLst>
                      </a:pPr>
                      <a:r>
                        <a:rPr lang="en-US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482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60325" lvl="0" indent="0" algn="ctr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68275" algn="l"/>
                        </a:tabLst>
                        <a:defRPr/>
                      </a:pPr>
                      <a:r>
                        <a:rPr lang="en-US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0325" indent="0" algn="ctr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Tx/>
                        <a:buNone/>
                        <a:tabLst>
                          <a:tab pos="168275" algn="l"/>
                        </a:tabLst>
                      </a:pPr>
                      <a:r>
                        <a:rPr lang="en-US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1000798"/>
                  </a:ext>
                </a:extLst>
              </a:tr>
            </a:tbl>
          </a:graphicData>
        </a:graphic>
      </p:graphicFrame>
      <p:pic>
        <p:nvPicPr>
          <p:cNvPr id="10" name="object 6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992313" y="3705321"/>
            <a:ext cx="682625" cy="675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3690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0">
              <a:srgbClr val="00AC73"/>
            </a:gs>
            <a:gs pos="30000">
              <a:srgbClr val="00A894"/>
            </a:gs>
            <a:gs pos="71000">
              <a:srgbClr val="00A2D3"/>
            </a:gs>
            <a:gs pos="100000">
              <a:srgbClr val="009DFE"/>
            </a:gs>
          </a:gsLst>
          <a:lin ang="21594000" scaled="0"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543F167-ECC9-45DD-B01F-1B58D799D8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3" name="Прямая соединительная линия 2"/>
          <p:cNvCxnSpPr>
            <a:cxnSpLocks/>
          </p:cNvCxnSpPr>
          <p:nvPr/>
        </p:nvCxnSpPr>
        <p:spPr bwMode="auto">
          <a:xfrm>
            <a:off x="0" y="6101255"/>
            <a:ext cx="1219199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5"/>
          <p:cNvSpPr txBox="1"/>
          <p:nvPr/>
        </p:nvSpPr>
        <p:spPr bwMode="auto">
          <a:xfrm>
            <a:off x="442653" y="281168"/>
            <a:ext cx="4343103" cy="55297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2000" b="1" dirty="0"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ESG-</a:t>
            </a:r>
            <a:r>
              <a:rPr lang="ru-RU" sz="2000" b="1" dirty="0"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данные 2025 – </a:t>
            </a:r>
            <a:r>
              <a:rPr lang="en-US" sz="2000" b="1" dirty="0"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G </a:t>
            </a:r>
            <a:endParaRPr lang="ru-RU" sz="2000" b="1" dirty="0">
              <a:solidFill>
                <a:prstClr val="white"/>
              </a:solidFill>
              <a:latin typeface="Times New Roman" panose="02020603050405020304" pitchFamily="18" charset="0"/>
              <a:ea typeface="Yu Gothic UI Semibold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1569700" y="6364817"/>
            <a:ext cx="381000" cy="365125"/>
          </a:xfrm>
        </p:spPr>
        <p:txBody>
          <a:bodyPr/>
          <a:lstStyle/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4623992"/>
              </p:ext>
            </p:extLst>
          </p:nvPr>
        </p:nvGraphicFramePr>
        <p:xfrm>
          <a:off x="479425" y="1129047"/>
          <a:ext cx="10909300" cy="520864"/>
        </p:xfrm>
        <a:graphic>
          <a:graphicData uri="http://schemas.openxmlformats.org/drawingml/2006/table">
            <a:tbl>
              <a:tblPr/>
              <a:tblGrid>
                <a:gridCol w="3628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15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1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742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335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1335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№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Область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ЦУР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Показатель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Метод расчета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Значение</a:t>
                      </a:r>
                    </a:p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2024-2025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УПРАВЛЕНИЕ (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G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)</a:t>
                      </a:r>
                    </a:p>
                  </a:txBody>
                  <a:tcPr marL="8972" marR="8972" marT="89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0235768"/>
              </p:ext>
            </p:extLst>
          </p:nvPr>
        </p:nvGraphicFramePr>
        <p:xfrm>
          <a:off x="478367" y="1652943"/>
          <a:ext cx="10909300" cy="2420543"/>
        </p:xfrm>
        <a:graphic>
          <a:graphicData uri="http://schemas.openxmlformats.org/drawingml/2006/table">
            <a:tbl>
              <a:tblPr/>
              <a:tblGrid>
                <a:gridCol w="3609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88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02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94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503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747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74700">
                  <a:extLst>
                    <a:ext uri="{9D8B030D-6E8A-4147-A177-3AD203B41FA5}">
                      <a16:colId xmlns:a16="http://schemas.microsoft.com/office/drawing/2014/main" val="1369580097"/>
                    </a:ext>
                  </a:extLst>
                </a:gridCol>
              </a:tblGrid>
              <a:tr h="403910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11.</a:t>
                      </a:r>
                    </a:p>
                  </a:txBody>
                  <a:tcPr marL="5875" marR="5875" marT="5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marL="0" marR="60325" indent="0" algn="ctr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Tx/>
                        <a:buNone/>
                        <a:tabLst>
                          <a:tab pos="168275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Подрядчики и поставщики</a:t>
                      </a:r>
                    </a:p>
                  </a:txBody>
                  <a:tcPr marL="5875" marR="5875" marT="5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875" marR="5875" marT="5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marL="0" marR="60325" indent="0" algn="ctr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Tx/>
                        <a:buNone/>
                        <a:tabLst>
                          <a:tab pos="168275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Местные закупки</a:t>
                      </a:r>
                    </a:p>
                  </a:txBody>
                  <a:tcPr marL="5875" marR="5875" marT="5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0325" indent="0" algn="l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Tx/>
                        <a:buNone/>
                        <a:tabLst>
                          <a:tab pos="168275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а) общая сумма расходов УК ИП/ПТ/ОЭЗ/ТОР на закупки (на основании фактически понесенных расходов) в текущем и предыдущем отчетных периодах, тыс. руб.;</a:t>
                      </a:r>
                    </a:p>
                  </a:txBody>
                  <a:tcPr marL="18000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0325" indent="0" algn="ctr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Tx/>
                        <a:buNone/>
                        <a:tabLst>
                          <a:tab pos="168275" algn="l"/>
                        </a:tabLs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36431+58695=95126 </a:t>
                      </a:r>
                    </a:p>
                  </a:txBody>
                  <a:tcPr marL="5875" marR="5875" marT="5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0325" indent="0" algn="ctr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Tx/>
                        <a:buNone/>
                        <a:tabLst>
                          <a:tab pos="168275" algn="l"/>
                        </a:tabLs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28701+172640=201341</a:t>
                      </a:r>
                    </a:p>
                  </a:txBody>
                  <a:tcPr marL="5875" marR="5875" marT="5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7292775"/>
                  </a:ext>
                </a:extLst>
              </a:tr>
              <a:tr h="3107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60325" indent="0" algn="l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Tx/>
                        <a:buNone/>
                        <a:tabLst>
                          <a:tab pos="168275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б) общая сумма расходов на закупки у местных поставщиков (из того же субъекта РФ, что и УК) в текущем и предыдущем отчетных периодах, тыс. руб.;</a:t>
                      </a:r>
                      <a:endParaRPr lang="ru-RU" sz="1100" dirty="0"/>
                    </a:p>
                  </a:txBody>
                  <a:tcPr marL="18000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36431+58695=95126</a:t>
                      </a:r>
                    </a:p>
                  </a:txBody>
                  <a:tcPr marL="5875" marR="5875" marT="5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0325" lvl="0" indent="0" algn="l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68275" algn="l"/>
                        </a:tabLst>
                        <a:defRPr/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28701+172640=201341</a:t>
                      </a:r>
                    </a:p>
                  </a:txBody>
                  <a:tcPr marL="5875" marR="5875" marT="5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5594972"/>
                  </a:ext>
                </a:extLst>
              </a:tr>
              <a:tr h="6291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в) доля расходов на закупки у местных поставщиков от общей суммы расходов на закупки в текущем и предыдущем отчетных периодах, %;</a:t>
                      </a:r>
                      <a:endParaRPr lang="ru-RU" sz="1100" dirty="0"/>
                    </a:p>
                  </a:txBody>
                  <a:tcPr marL="18000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  <a:p>
                      <a:pPr algn="ctr"/>
                      <a:endParaRPr lang="ru-RU" sz="10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5" marR="5875" marT="5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0325" lvl="0" indent="0" algn="ctr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68275" algn="l"/>
                        </a:tabLst>
                        <a:defRPr/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  <a:p>
                      <a:pPr marL="0" marR="60325" indent="0" algn="ctr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Tx/>
                        <a:buNone/>
                        <a:tabLst>
                          <a:tab pos="168275" algn="l"/>
                        </a:tabLst>
                      </a:pPr>
                      <a:endParaRPr lang="ru-RU" sz="10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5" marR="5875" marT="5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3690621"/>
                  </a:ext>
                </a:extLst>
              </a:tr>
              <a:tr h="10489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г) изменение расходов на закупки у местных поставщиков относительно предыдущего отчетного периода, тыс. руб., %</a:t>
                      </a:r>
                      <a:endParaRPr lang="ru-RU" dirty="0"/>
                    </a:p>
                  </a:txBody>
                  <a:tcPr marL="18000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  <a:p>
                      <a:pPr algn="ctr"/>
                      <a:endParaRPr lang="ru-RU" sz="10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5" marR="5875" marT="5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0325" lvl="0" indent="0" algn="ctr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68275" algn="l"/>
                        </a:tabLst>
                        <a:defRPr/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  <a:p>
                      <a:pPr marL="0" marR="60325" indent="0" algn="ctr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Tx/>
                        <a:buNone/>
                        <a:tabLst>
                          <a:tab pos="168275" algn="l"/>
                        </a:tabLst>
                      </a:pPr>
                      <a:endParaRPr lang="ru-RU" sz="10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5" marR="5875" marT="5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8124802"/>
                  </a:ext>
                </a:extLst>
              </a:tr>
            </a:tbl>
          </a:graphicData>
        </a:graphic>
      </p:graphicFrame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DF9088E-4AA8-4AF8-864D-84E7E0D29E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997605" y="2751667"/>
            <a:ext cx="677333" cy="67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5538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0">
              <a:srgbClr val="00AC73"/>
            </a:gs>
            <a:gs pos="30000">
              <a:srgbClr val="00A894"/>
            </a:gs>
            <a:gs pos="71000">
              <a:srgbClr val="00A2D3"/>
            </a:gs>
            <a:gs pos="100000">
              <a:srgbClr val="009DFE"/>
            </a:gs>
          </a:gsLst>
          <a:lin ang="21594000" scaled="0"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F08A250-97DA-4607-B4B7-0C35D7810D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3" name="Прямая соединительная линия 2"/>
          <p:cNvCxnSpPr>
            <a:cxnSpLocks/>
          </p:cNvCxnSpPr>
          <p:nvPr/>
        </p:nvCxnSpPr>
        <p:spPr bwMode="auto">
          <a:xfrm>
            <a:off x="0" y="6101255"/>
            <a:ext cx="1219199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5"/>
          <p:cNvSpPr txBox="1"/>
          <p:nvPr/>
        </p:nvSpPr>
        <p:spPr bwMode="auto">
          <a:xfrm>
            <a:off x="716280" y="371383"/>
            <a:ext cx="4259482" cy="55297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2000" b="1" i="0" u="none" strike="noStrike" cap="none" spc="0" dirty="0">
                <a:ln>
                  <a:noFill/>
                </a:ln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ESG-</a:t>
            </a:r>
            <a:r>
              <a:rPr lang="ru-RU" sz="2000" b="1" i="0" u="none" strike="noStrike" cap="none" spc="0" dirty="0">
                <a:ln>
                  <a:noFill/>
                </a:ln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данные 2025 –</a:t>
            </a:r>
            <a:r>
              <a:rPr lang="en-US" sz="2000" b="1" dirty="0"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 E</a:t>
            </a:r>
            <a:r>
              <a:rPr lang="ru-RU" sz="2000" b="1" i="0" u="none" strike="noStrike" cap="none" spc="0" dirty="0">
                <a:ln>
                  <a:noFill/>
                </a:ln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1649918" y="6297065"/>
            <a:ext cx="245962" cy="365125"/>
          </a:xfrm>
        </p:spPr>
        <p:txBody>
          <a:bodyPr/>
          <a:lstStyle/>
          <a:p>
            <a:fld id="{A09476BC-E997-4138-96E0-2F248324900F}" type="slidenum">
              <a:rPr lang="ru-RU" smtClean="0"/>
              <a:t>3</a:t>
            </a:fld>
            <a:endParaRPr lang="ru-RU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9790066"/>
              </p:ext>
            </p:extLst>
          </p:nvPr>
        </p:nvGraphicFramePr>
        <p:xfrm>
          <a:off x="479426" y="1155989"/>
          <a:ext cx="10873384" cy="571659"/>
        </p:xfrm>
        <a:graphic>
          <a:graphicData uri="http://schemas.openxmlformats.org/drawingml/2006/table">
            <a:tbl>
              <a:tblPr/>
              <a:tblGrid>
                <a:gridCol w="3587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56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32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531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1454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1315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№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Область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ЦУР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Показатель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Метод расчета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Значение</a:t>
                      </a:r>
                    </a:p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2024-2025</a:t>
                      </a:r>
                    </a:p>
                  </a:txBody>
                  <a:tcPr marL="8972" marR="8972" marT="89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7407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ЭКОЛОГИЯ (Е)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2519874"/>
              </p:ext>
            </p:extLst>
          </p:nvPr>
        </p:nvGraphicFramePr>
        <p:xfrm>
          <a:off x="479427" y="1727788"/>
          <a:ext cx="10874373" cy="4988859"/>
        </p:xfrm>
        <a:graphic>
          <a:graphicData uri="http://schemas.openxmlformats.org/drawingml/2006/table">
            <a:tbl>
              <a:tblPr/>
              <a:tblGrid>
                <a:gridCol w="3491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8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72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039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4312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6418">
                  <a:extLst>
                    <a:ext uri="{9D8B030D-6E8A-4147-A177-3AD203B41FA5}">
                      <a16:colId xmlns:a16="http://schemas.microsoft.com/office/drawing/2014/main" val="2930732726"/>
                    </a:ext>
                  </a:extLst>
                </a:gridCol>
                <a:gridCol w="766418">
                  <a:extLst>
                    <a:ext uri="{9D8B030D-6E8A-4147-A177-3AD203B41FA5}">
                      <a16:colId xmlns:a16="http://schemas.microsoft.com/office/drawing/2014/main" val="906635584"/>
                    </a:ext>
                  </a:extLst>
                </a:gridCol>
              </a:tblGrid>
              <a:tr h="84387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1.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Рациональное использование водных </a:t>
                      </a:r>
                      <a:endParaRPr lang="en-US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ресурсов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Рециркуляция </a:t>
                      </a:r>
                      <a:endParaRPr lang="en-US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и повторное использование </a:t>
                      </a:r>
                      <a:endParaRPr lang="en-US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воды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0" marR="62865" algn="l">
                        <a:spcBef>
                          <a:spcPts val="20"/>
                        </a:spcBef>
                        <a:spcAft>
                          <a:spcPts val="0"/>
                        </a:spcAft>
                        <a:tabLst>
                          <a:tab pos="252730" algn="l"/>
                          <a:tab pos="253365" algn="l"/>
                          <a:tab pos="809625" algn="l"/>
                          <a:tab pos="1677670" algn="l"/>
                          <a:tab pos="1891030" algn="l"/>
                          <a:tab pos="2764790" algn="l"/>
                          <a:tab pos="3882390" algn="l"/>
                          <a:tab pos="5024755" algn="l"/>
                          <a:tab pos="5496560" algn="l"/>
                        </a:tabLst>
                      </a:pP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а) объем повторного и оборотного использования (рециркуляции) воды </a:t>
                      </a:r>
                      <a:endParaRPr lang="en-US" sz="1100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  <a:p>
                      <a:pPr marL="69850" marR="62865" algn="l">
                        <a:spcBef>
                          <a:spcPts val="20"/>
                        </a:spcBef>
                        <a:spcAft>
                          <a:spcPts val="0"/>
                        </a:spcAft>
                        <a:tabLst>
                          <a:tab pos="252730" algn="l"/>
                          <a:tab pos="253365" algn="l"/>
                          <a:tab pos="809625" algn="l"/>
                          <a:tab pos="1677670" algn="l"/>
                          <a:tab pos="1891030" algn="l"/>
                          <a:tab pos="2764790" algn="l"/>
                          <a:tab pos="3882390" algn="l"/>
                          <a:tab pos="5024755" algn="l"/>
                          <a:tab pos="5496560" algn="l"/>
                        </a:tabLst>
                      </a:pP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УК ИП/ПТ/ОЭЗ/ТОР в текущем и предыдущем отчетных периодах, тыс. м3;</a:t>
                      </a: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180000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7770"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б) изменение объема повторного и оборотного использования (рециркуляции) воды </a:t>
                      </a:r>
                      <a:r>
                        <a:rPr lang="en-US" sz="11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относительно предыдущего отчетного периода, тыс. м3, %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180000" marR="5678" marT="5678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8301242"/>
                  </a:ext>
                </a:extLst>
              </a:tr>
              <a:tr h="182528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2. 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 marL="5678" marR="5678" marT="5678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Эффективность водопользования</a:t>
                      </a:r>
                      <a:endParaRPr lang="ru-RU"/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а) объем водопотребления УК ИП/ПТ/ОЭЗ/ТОР в текущем и предыдущем отчетных периодах, тыс. м3;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б) объем водопотребления в расчете на чистую добавленную стоимость в текущем </a:t>
                      </a:r>
                      <a:endParaRPr lang="en-US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и предыдущем отчетных периодах, м3/руб.;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в) изменение объема водопользования относительно предыдущего отчетного периода, </a:t>
                      </a:r>
                      <a:endParaRPr lang="en-US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тыс. м3, %;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г) изменение объема водопользования в расчете на чистую добавленную стоимость относительно предыдущего отчетного периода, м3/руб., %;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д) проведение мероприятий, направленных на повышение эффективности водопользования</a:t>
                      </a:r>
                      <a:endParaRPr lang="ru-RU" dirty="0"/>
                    </a:p>
                  </a:txBody>
                  <a:tcPr marL="180000" marR="5678" marT="180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kern="120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464.576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kern="120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kern="120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kern="120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607.492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2360991"/>
                  </a:ext>
                </a:extLst>
              </a:tr>
              <a:tr h="707316"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6">
                  <a:txBody>
                    <a:bodyPr/>
                    <a:lstStyle/>
                    <a:p>
                      <a:endParaRPr lang="ru-RU"/>
                    </a:p>
                  </a:txBody>
                  <a:tcPr marL="5678" marR="5678" marT="5678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Эффективность водопользования</a:t>
                      </a:r>
                      <a:endParaRPr lang="ru-RU" dirty="0"/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а) объем водопотребления УК ИП/ПТ/ОЭЗ/ТОР в текущем и предыдущем отчетных периодах, тыс. м3;</a:t>
                      </a:r>
                    </a:p>
                  </a:txBody>
                  <a:tcPr marL="180000" marR="5678" marT="180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464.576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607.492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7162432"/>
                  </a:ext>
                </a:extLst>
              </a:tr>
              <a:tr h="3294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б) объем водопотребления в расчете на чистую добавленную стоимость в текущем </a:t>
                      </a:r>
                      <a:endParaRPr lang="en-US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и предыдущем отчетных периодах, м3/руб.;</a:t>
                      </a:r>
                      <a:endParaRPr lang="ru-RU" sz="1100" dirty="0">
                        <a:solidFill>
                          <a:schemeClr val="tx1"/>
                        </a:solidFill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 marL="180000" marR="5678" marT="180000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3346987"/>
                  </a:ext>
                </a:extLst>
              </a:tr>
              <a:tr h="5152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в) изменение объема водопользования относительно предыдущего отчетного периода, </a:t>
                      </a:r>
                      <a:endParaRPr lang="en-US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тыс. м3, %;</a:t>
                      </a:r>
                      <a:endParaRPr lang="ru-RU" sz="1100" dirty="0">
                        <a:solidFill>
                          <a:schemeClr val="tx1"/>
                        </a:solidFill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 marL="180000" marR="5678" marT="180000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6390822"/>
                  </a:ext>
                </a:extLst>
              </a:tr>
              <a:tr h="5152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г) изменение объема водопользования в расчете на чистую добавленную стоимость относительно предыдущего отчетного периода, м3/руб., %;</a:t>
                      </a:r>
                      <a:endParaRPr lang="ru-RU" sz="1100" dirty="0">
                        <a:solidFill>
                          <a:schemeClr val="tx1"/>
                        </a:solidFill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 marL="180000" marR="5678" marT="180000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242482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д) проведение мероприятий, направленных на повышение эффективности водопользования</a:t>
                      </a:r>
                      <a:endParaRPr lang="ru-RU" sz="1100" dirty="0">
                        <a:solidFill>
                          <a:schemeClr val="tx1"/>
                        </a:solidFill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 marL="180000" marR="5678" marT="180000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3693840"/>
                  </a:ext>
                </a:extLst>
              </a:tr>
              <a:tr h="62797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3</a:t>
                      </a:r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.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1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Очищенные </a:t>
                      </a:r>
                      <a:endParaRPr lang="en-US" sz="1100" kern="120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сточные воды</a:t>
                      </a: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cs typeface="Times New Roman" panose="02020603050405020304" pitchFamily="18" charset="0"/>
                        </a:rPr>
                        <a:t>а) объем нормативно очищенной сточной воды УК ИП/ПТ/ОЭЗ/ТОР в текущем </a:t>
                      </a:r>
                      <a:endParaRPr lang="en-US" sz="1100" kern="120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cs typeface="Times New Roman" panose="02020603050405020304" pitchFamily="18" charset="0"/>
                        </a:rPr>
                        <a:t>и предыдущем отчетных периодах, тыс. м3;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cs typeface="Times New Roman" panose="02020603050405020304" pitchFamily="18" charset="0"/>
                        </a:rPr>
                        <a:t>б) доля нормативно очищенной сточной воды от общего стока воды в текущем </a:t>
                      </a:r>
                      <a:endParaRPr lang="en-US" sz="1100" kern="120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cs typeface="Times New Roman" panose="02020603050405020304" pitchFamily="18" charset="0"/>
                        </a:rPr>
                        <a:t>и предыдущем отчетных периодах, %</a:t>
                      </a: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180000" marR="5678" marT="5678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328,55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kern="120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kern="120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cs typeface="Times New Roman" panose="02020603050405020304" pitchFamily="18" charset="0"/>
                        </a:rPr>
                        <a:t>410,725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cs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0686785"/>
                  </a:ext>
                </a:extLst>
              </a:tr>
              <a:tr h="271656"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Очищенные </a:t>
                      </a:r>
                      <a:endParaRPr lang="en-US" sz="1100" kern="120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сточные воды</a:t>
                      </a: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а) объем нормативно очищенной сточной воды УК ИП/ПТ/ОЭЗ/ТОР в текущем </a:t>
                      </a:r>
                      <a:endParaRPr lang="en-US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и предыдущем отчетных периодах, тыс. м3;</a:t>
                      </a:r>
                    </a:p>
                  </a:txBody>
                  <a:tcPr marL="180000" marR="5678" marT="5678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328,55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410,725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5474732"/>
                  </a:ext>
                </a:extLst>
              </a:tr>
              <a:tr h="5329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б) доля нормативно очищенной сточной воды от общего стока воды в текущем </a:t>
                      </a:r>
                      <a:endParaRPr lang="en-US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и предыдущем отчетных периодах, %</a:t>
                      </a:r>
                    </a:p>
                  </a:txBody>
                  <a:tcPr marL="180000" marR="5678" marT="5678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8163981"/>
                  </a:ext>
                </a:extLst>
              </a:tr>
            </a:tbl>
          </a:graphicData>
        </a:graphic>
      </p:graphicFrame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689F8A6-5C11-4A3D-A8C8-BC299E6E1E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986748" y="4202288"/>
            <a:ext cx="682625" cy="660759"/>
          </a:xfrm>
          <a:prstGeom prst="rect">
            <a:avLst/>
          </a:prstGeom>
          <a:solidFill>
            <a:schemeClr val="accent4"/>
          </a:solidFill>
          <a:effectLst>
            <a:outerShdw blurRad="50800" dist="38100" dir="2700000" algn="tl" rotWithShape="0">
              <a:schemeClr val="bg2">
                <a:alpha val="40000"/>
              </a:scheme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7763017-DEC0-4055-BB62-9DCA2381A5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992313" y="5935397"/>
            <a:ext cx="682625" cy="660759"/>
          </a:xfrm>
          <a:prstGeom prst="rect">
            <a:avLst/>
          </a:prstGeom>
          <a:solidFill>
            <a:schemeClr val="accent4"/>
          </a:solidFill>
          <a:effectLst>
            <a:outerShdw blurRad="50800" dist="38100" dir="2700000" algn="tl" rotWithShape="0">
              <a:schemeClr val="bg2">
                <a:alpha val="40000"/>
              </a:schemeClr>
            </a:outerShdw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9E7CB59-6F37-4F52-A8A7-E407520898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986748" y="2139239"/>
            <a:ext cx="682624" cy="660759"/>
          </a:xfrm>
          <a:prstGeom prst="rect">
            <a:avLst/>
          </a:prstGeom>
          <a:solidFill>
            <a:schemeClr val="accent4"/>
          </a:solidFill>
          <a:effectLst>
            <a:outerShdw blurRad="50800" dist="38100" dir="2700000" algn="tl" rotWithShape="0">
              <a:schemeClr val="bg2">
                <a:alpha val="40000"/>
              </a:schemeClr>
            </a:outerShdw>
          </a:effec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71DA7DD-E8BB-4E33-9431-1101B605CE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Заголовок 5">
            <a:extLst>
              <a:ext uri="{FF2B5EF4-FFF2-40B4-BE49-F238E27FC236}">
                <a16:creationId xmlns:a16="http://schemas.microsoft.com/office/drawing/2014/main" id="{C83B0995-1E1B-456A-8FD5-304568205BB2}"/>
              </a:ext>
            </a:extLst>
          </p:cNvPr>
          <p:cNvSpPr txBox="1"/>
          <p:nvPr/>
        </p:nvSpPr>
        <p:spPr bwMode="auto">
          <a:xfrm>
            <a:off x="442653" y="281168"/>
            <a:ext cx="4343103" cy="55297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2000" b="1" dirty="0"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ESG-</a:t>
            </a:r>
            <a:r>
              <a:rPr lang="ru-RU" sz="2000" b="1" dirty="0"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данные 2025 – </a:t>
            </a:r>
            <a:r>
              <a:rPr lang="en-US" sz="2000" b="1" dirty="0"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G </a:t>
            </a:r>
            <a:endParaRPr lang="ru-RU" sz="2000" b="1" dirty="0">
              <a:solidFill>
                <a:prstClr val="white"/>
              </a:solidFill>
              <a:latin typeface="Times New Roman" panose="02020603050405020304" pitchFamily="18" charset="0"/>
              <a:ea typeface="Yu Gothic UI Semibold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6AAAC44-183B-41AC-B357-7FB6E6F183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2033" y="6242578"/>
            <a:ext cx="355601" cy="365125"/>
          </a:xfrm>
        </p:spPr>
        <p:txBody>
          <a:bodyPr/>
          <a:lstStyle/>
          <a:p>
            <a:fld id="{A09476BC-E997-4138-96E0-2F248324900F}" type="slidenum">
              <a:rPr lang="ru-RU" smtClean="0"/>
              <a:t>30</a:t>
            </a:fld>
            <a:endParaRPr lang="ru-RU"/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C1044D3A-1C3C-4CCD-8A41-A9AB063F4F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4202228"/>
              </p:ext>
            </p:extLst>
          </p:nvPr>
        </p:nvGraphicFramePr>
        <p:xfrm>
          <a:off x="478368" y="1529291"/>
          <a:ext cx="10909300" cy="4923887"/>
        </p:xfrm>
        <a:graphic>
          <a:graphicData uri="http://schemas.openxmlformats.org/drawingml/2006/table">
            <a:tbl>
              <a:tblPr/>
              <a:tblGrid>
                <a:gridCol w="360954">
                  <a:extLst>
                    <a:ext uri="{9D8B030D-6E8A-4147-A177-3AD203B41FA5}">
                      <a16:colId xmlns:a16="http://schemas.microsoft.com/office/drawing/2014/main" val="2565224636"/>
                    </a:ext>
                  </a:extLst>
                </a:gridCol>
                <a:gridCol w="1048889">
                  <a:extLst>
                    <a:ext uri="{9D8B030D-6E8A-4147-A177-3AD203B41FA5}">
                      <a16:colId xmlns:a16="http://schemas.microsoft.com/office/drawing/2014/main" val="1114969384"/>
                    </a:ext>
                  </a:extLst>
                </a:gridCol>
                <a:gridCol w="900262">
                  <a:extLst>
                    <a:ext uri="{9D8B030D-6E8A-4147-A177-3AD203B41FA5}">
                      <a16:colId xmlns:a16="http://schemas.microsoft.com/office/drawing/2014/main" val="3057466859"/>
                    </a:ext>
                  </a:extLst>
                </a:gridCol>
                <a:gridCol w="1299434">
                  <a:extLst>
                    <a:ext uri="{9D8B030D-6E8A-4147-A177-3AD203B41FA5}">
                      <a16:colId xmlns:a16="http://schemas.microsoft.com/office/drawing/2014/main" val="3068010418"/>
                    </a:ext>
                  </a:extLst>
                </a:gridCol>
                <a:gridCol w="5750361">
                  <a:extLst>
                    <a:ext uri="{9D8B030D-6E8A-4147-A177-3AD203B41FA5}">
                      <a16:colId xmlns:a16="http://schemas.microsoft.com/office/drawing/2014/main" val="1063417622"/>
                    </a:ext>
                  </a:extLst>
                </a:gridCol>
                <a:gridCol w="773805">
                  <a:extLst>
                    <a:ext uri="{9D8B030D-6E8A-4147-A177-3AD203B41FA5}">
                      <a16:colId xmlns:a16="http://schemas.microsoft.com/office/drawing/2014/main" val="1694385402"/>
                    </a:ext>
                  </a:extLst>
                </a:gridCol>
                <a:gridCol w="775595">
                  <a:extLst>
                    <a:ext uri="{9D8B030D-6E8A-4147-A177-3AD203B41FA5}">
                      <a16:colId xmlns:a16="http://schemas.microsoft.com/office/drawing/2014/main" val="125991672"/>
                    </a:ext>
                  </a:extLst>
                </a:gridCol>
              </a:tblGrid>
              <a:tr h="297259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12.</a:t>
                      </a:r>
                    </a:p>
                  </a:txBody>
                  <a:tcPr marL="5875" marR="5875" marT="5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0325" indent="0" algn="ctr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Tx/>
                        <a:buNone/>
                        <a:tabLst>
                          <a:tab pos="168275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Подрядчики и поставщики</a:t>
                      </a:r>
                    </a:p>
                  </a:txBody>
                  <a:tcPr marL="5875" marR="5875" marT="5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5875" marR="5875" marT="5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0325" lvl="0" indent="0" algn="ctr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68275" algn="l"/>
                        </a:tabLst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Экологические требования</a:t>
                      </a:r>
                    </a:p>
                    <a:p>
                      <a:pPr marL="0" marR="60325" indent="0" algn="ctr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Tx/>
                        <a:buNone/>
                        <a:tabLst>
                          <a:tab pos="168275" algn="l"/>
                        </a:tabLst>
                      </a:pP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5" marR="5875" marT="5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0325" lvl="0" indent="0" algn="l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68275" algn="l"/>
                        </a:tabLst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Наличие у УК ИП\ПТ\ОЭЗ\ТОР экологических требований к поставщикам/подрядчикам (например, соответствие политике компании по охране окружающей среды и внутренним стандартам  компании)   и системы аудита подрядчиков/поставщиков на соответствие требованиям компании</a:t>
                      </a:r>
                    </a:p>
                    <a:p>
                      <a:pPr marL="0" marR="60325" lvl="0" indent="0" algn="l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68275" algn="l"/>
                        </a:tabLst>
                        <a:defRPr/>
                      </a:pP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00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0325" lvl="0" indent="0" algn="ctr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68275" algn="l"/>
                        </a:tabLst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  <a:p>
                      <a:pPr marL="0" marR="60325" lvl="0" indent="0" algn="ctr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68275" algn="l"/>
                        </a:tabLst>
                        <a:defRPr/>
                      </a:pP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5" marR="5875" marT="5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0325" lvl="0" indent="0" algn="ctr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68275" algn="l"/>
                        </a:tabLst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  <a:p>
                      <a:pPr marL="0" marR="60325" lvl="0" indent="0" algn="ctr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68275" algn="l"/>
                        </a:tabLst>
                        <a:defRPr/>
                      </a:pP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5" marR="5875" marT="5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1111344"/>
                  </a:ext>
                </a:extLst>
              </a:tr>
              <a:tr h="46401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13.</a:t>
                      </a:r>
                    </a:p>
                  </a:txBody>
                  <a:tcPr marL="5875" marR="5875" marT="5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60325" indent="0" algn="ctr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Tx/>
                        <a:buNone/>
                        <a:tabLst>
                          <a:tab pos="168275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Корпоративное управление</a:t>
                      </a:r>
                    </a:p>
                  </a:txBody>
                  <a:tcPr marL="5875" marR="5875" marT="5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875" marR="5875" marT="5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60325" indent="0" algn="ctr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Tx/>
                        <a:buNone/>
                        <a:tabLst>
                          <a:tab pos="168275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Заседания совета директоров и коэффициент посещаемости</a:t>
                      </a:r>
                    </a:p>
                  </a:txBody>
                  <a:tcPr marL="5875" marR="5875" marT="5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0325" indent="0" algn="l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Tx/>
                        <a:buNone/>
                        <a:tabLst>
                          <a:tab pos="168275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а) количество заседаний совета директоров (коллегиального исполнительного органа общества) в отчетном периоде, ед.</a:t>
                      </a:r>
                    </a:p>
                  </a:txBody>
                  <a:tcPr marL="180000" marR="5875" marT="5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0325" lvl="0" indent="0" algn="ctr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68275" algn="l"/>
                        </a:tabLst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5875" marR="5875" marT="5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0325" lvl="0" indent="0" algn="ctr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68275" algn="l"/>
                        </a:tabLst>
                        <a:defRPr/>
                      </a:pPr>
                      <a:r>
                        <a:rPr lang="en-US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5" marR="5875" marT="5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2784940"/>
                  </a:ext>
                </a:extLst>
              </a:tr>
              <a:tr h="6920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60325" indent="0" algn="l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Tx/>
                        <a:buNone/>
                        <a:tabLst>
                          <a:tab pos="168275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б) количество членов совета директоров, участвующих в каждом заседании совета директоров в отчетном периоде, разделенное на общее число директоров, заседающих в совете директоров, умноженное на количество заседаний совета директоров в отчётном периоде.</a:t>
                      </a:r>
                    </a:p>
                  </a:txBody>
                  <a:tcPr marL="180000" marR="5875" marT="5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0325" lvl="0" indent="0" algn="ctr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68275" algn="l"/>
                        </a:tabLst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875" marR="5875" marT="5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0325" lvl="0" indent="0" algn="ctr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68275" algn="l"/>
                        </a:tabLst>
                        <a:defRPr/>
                      </a:pPr>
                      <a:r>
                        <a:rPr lang="en-US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5" marR="5875" marT="5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3644966"/>
                  </a:ext>
                </a:extLst>
              </a:tr>
              <a:tr h="7951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14.</a:t>
                      </a:r>
                    </a:p>
                  </a:txBody>
                  <a:tcPr marL="5875" marR="5875" marT="5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875" marR="5875" marT="5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0325" indent="0" algn="ctr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Tx/>
                        <a:buNone/>
                        <a:tabLst>
                          <a:tab pos="168275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Женщины в совете директоров</a:t>
                      </a:r>
                    </a:p>
                  </a:txBody>
                  <a:tcPr marL="5875" marR="5875" marT="5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0325" indent="0" algn="l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Tx/>
                        <a:buNone/>
                        <a:tabLst>
                          <a:tab pos="168275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Соотношения количества женщин-членов совета директоров к обществу числу членов совета директоров (коллегиального исполнительного органа общества), чел., %.</a:t>
                      </a:r>
                    </a:p>
                  </a:txBody>
                  <a:tcPr marL="180000" marR="5875" marT="5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0325" lvl="0" indent="0" algn="ctr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68275" algn="l"/>
                        </a:tabLst>
                        <a:defRPr/>
                      </a:pPr>
                      <a:endParaRPr lang="en-US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60325" lvl="0" indent="0" algn="ctr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68275" algn="l"/>
                        </a:tabLst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14,28</a:t>
                      </a:r>
                      <a:b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</a:b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5" marR="5875" marT="5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0325" lvl="0" indent="0" algn="ctr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68275" algn="l"/>
                        </a:tabLst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14,28</a:t>
                      </a:r>
                    </a:p>
                  </a:txBody>
                  <a:tcPr marL="5875" marR="5875" marT="5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318749"/>
                  </a:ext>
                </a:extLst>
              </a:tr>
            </a:tbl>
          </a:graphicData>
        </a:graphic>
      </p:graphicFrame>
      <p:pic>
        <p:nvPicPr>
          <p:cNvPr id="6" name="object 78">
            <a:extLst>
              <a:ext uri="{FF2B5EF4-FFF2-40B4-BE49-F238E27FC236}">
                <a16:creationId xmlns:a16="http://schemas.microsoft.com/office/drawing/2014/main" id="{A2409EAC-9736-4A2A-B1CF-5A8E5B829EDD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999073" y="2792486"/>
            <a:ext cx="683683" cy="680359"/>
          </a:xfrm>
          <a:prstGeom prst="rect">
            <a:avLst/>
          </a:prstGeom>
        </p:spPr>
      </p:pic>
      <p:pic>
        <p:nvPicPr>
          <p:cNvPr id="7" name="object 79">
            <a:extLst>
              <a:ext uri="{FF2B5EF4-FFF2-40B4-BE49-F238E27FC236}">
                <a16:creationId xmlns:a16="http://schemas.microsoft.com/office/drawing/2014/main" id="{865198BB-D7F0-4522-8EF5-043237074F76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999073" y="4736040"/>
            <a:ext cx="683683" cy="674507"/>
          </a:xfrm>
          <a:prstGeom prst="rect">
            <a:avLst/>
          </a:prstGeom>
        </p:spPr>
      </p:pic>
      <p:pic>
        <p:nvPicPr>
          <p:cNvPr id="8" name="object 80">
            <a:extLst>
              <a:ext uri="{FF2B5EF4-FFF2-40B4-BE49-F238E27FC236}">
                <a16:creationId xmlns:a16="http://schemas.microsoft.com/office/drawing/2014/main" id="{B0564C8C-E68D-463A-B000-8873CB94D98A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 bwMode="auto">
          <a:xfrm>
            <a:off x="1999602" y="5718666"/>
            <a:ext cx="683154" cy="674507"/>
          </a:xfrm>
          <a:prstGeom prst="rect">
            <a:avLst/>
          </a:prstGeom>
        </p:spPr>
      </p:pic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73BE2B52-DE03-4710-BE95-80D98772F3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1856959"/>
              </p:ext>
            </p:extLst>
          </p:nvPr>
        </p:nvGraphicFramePr>
        <p:xfrm>
          <a:off x="478368" y="1007451"/>
          <a:ext cx="10909300" cy="520864"/>
        </p:xfrm>
        <a:graphic>
          <a:graphicData uri="http://schemas.openxmlformats.org/drawingml/2006/table">
            <a:tbl>
              <a:tblPr/>
              <a:tblGrid>
                <a:gridCol w="3628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15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1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742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335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1335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№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Область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ЦУР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Показатель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Метод расчета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Значение</a:t>
                      </a:r>
                    </a:p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2024-2025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УПРАВЛЕНИЕ (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G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)</a:t>
                      </a:r>
                    </a:p>
                  </a:txBody>
                  <a:tcPr marL="8972" marR="8972" marT="89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15225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0">
              <a:srgbClr val="00AC73"/>
            </a:gs>
            <a:gs pos="30000">
              <a:srgbClr val="00A894"/>
            </a:gs>
            <a:gs pos="71000">
              <a:srgbClr val="00A2D3"/>
            </a:gs>
            <a:gs pos="100000">
              <a:srgbClr val="009DFE"/>
            </a:gs>
          </a:gsLst>
          <a:lin ang="21594000" scaled="0"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32B1AFE-EC97-4347-B2F3-370DF55700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3" name="Прямая соединительная линия 2"/>
          <p:cNvCxnSpPr>
            <a:cxnSpLocks/>
          </p:cNvCxnSpPr>
          <p:nvPr/>
        </p:nvCxnSpPr>
        <p:spPr bwMode="auto">
          <a:xfrm>
            <a:off x="0" y="6101255"/>
            <a:ext cx="1219199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5"/>
          <p:cNvSpPr txBox="1"/>
          <p:nvPr/>
        </p:nvSpPr>
        <p:spPr bwMode="auto">
          <a:xfrm>
            <a:off x="842158" y="281168"/>
            <a:ext cx="4006934" cy="55297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2000" b="1" dirty="0"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ESG-</a:t>
            </a:r>
            <a:r>
              <a:rPr lang="ru-RU" sz="2000" b="1" dirty="0"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данные 2025 – </a:t>
            </a:r>
            <a:r>
              <a:rPr lang="en-US" sz="2000" b="1" dirty="0"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G </a:t>
            </a:r>
            <a:endParaRPr lang="ru-RU" sz="2000" b="1" dirty="0">
              <a:solidFill>
                <a:prstClr val="white"/>
              </a:solidFill>
              <a:latin typeface="Times New Roman" panose="02020603050405020304" pitchFamily="18" charset="0"/>
              <a:ea typeface="Yu Gothic UI Semibold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1614575" y="6349855"/>
            <a:ext cx="347133" cy="365125"/>
          </a:xfrm>
        </p:spPr>
        <p:txBody>
          <a:bodyPr/>
          <a:lstStyle/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5615906"/>
              </p:ext>
            </p:extLst>
          </p:nvPr>
        </p:nvGraphicFramePr>
        <p:xfrm>
          <a:off x="479425" y="1322166"/>
          <a:ext cx="10909300" cy="527854"/>
        </p:xfrm>
        <a:graphic>
          <a:graphicData uri="http://schemas.openxmlformats.org/drawingml/2006/table">
            <a:tbl>
              <a:tblPr/>
              <a:tblGrid>
                <a:gridCol w="3628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26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23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63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6585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3926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180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№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Область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ЦУР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Показатель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Метод расчета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Значение</a:t>
                      </a:r>
                    </a:p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2024-2025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3602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УПРАВЛЕНИЕ (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G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)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9092262"/>
              </p:ext>
            </p:extLst>
          </p:nvPr>
        </p:nvGraphicFramePr>
        <p:xfrm>
          <a:off x="479426" y="1850335"/>
          <a:ext cx="10904858" cy="4664759"/>
        </p:xfrm>
        <a:graphic>
          <a:graphicData uri="http://schemas.openxmlformats.org/drawingml/2006/table">
            <a:tbl>
              <a:tblPr/>
              <a:tblGrid>
                <a:gridCol w="3587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56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74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038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573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7089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70892">
                  <a:extLst>
                    <a:ext uri="{9D8B030D-6E8A-4147-A177-3AD203B41FA5}">
                      <a16:colId xmlns:a16="http://schemas.microsoft.com/office/drawing/2014/main" val="546091725"/>
                    </a:ext>
                  </a:extLst>
                </a:gridCol>
              </a:tblGrid>
              <a:tr h="76118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15.</a:t>
                      </a:r>
                    </a:p>
                  </a:txBody>
                  <a:tcPr marL="7990" marR="7990" marT="79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60325" indent="0" algn="ctr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Tx/>
                        <a:buNone/>
                        <a:tabLst>
                          <a:tab pos="168275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Корпоративное управление</a:t>
                      </a:r>
                    </a:p>
                  </a:txBody>
                  <a:tcPr marL="7990" marR="7990" marT="79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7990" marR="7990" marT="79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0325" indent="0" algn="ctr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Tx/>
                        <a:buNone/>
                        <a:tabLst>
                          <a:tab pos="168275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Члены совета директоров по возрастным группам</a:t>
                      </a:r>
                    </a:p>
                  </a:txBody>
                  <a:tcPr marL="7990" marR="7990" marT="79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0325" indent="0" algn="l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Tx/>
                        <a:buNone/>
                        <a:tabLst>
                          <a:tab pos="168275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Количество членов совета директоров (коллегиального исполнительного органа общества), распределенных по возрастным группам (до 30,30-50, старше 50).чел.,%.</a:t>
                      </a:r>
                    </a:p>
                  </a:txBody>
                  <a:tcPr marL="180000" marR="7990" marT="79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до 30 – 0,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30-50 – 100 старше 50 – 0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до 30 – 0,</a:t>
                      </a:r>
                    </a:p>
                    <a:p>
                      <a:pPr algn="ctr" fontAlgn="ctr"/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30-50 – 100</a:t>
                      </a:r>
                    </a:p>
                    <a:p>
                      <a:pPr algn="ctr" fontAlgn="ctr"/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старше 50 – 0</a:t>
                      </a:r>
                    </a:p>
                    <a:p>
                      <a:pPr algn="ctr" fontAlgn="ctr"/>
                      <a:endParaRPr lang="ru-RU" sz="10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90" marR="7990" marT="79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60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16.</a:t>
                      </a:r>
                    </a:p>
                  </a:txBody>
                  <a:tcPr marL="7990" marR="7990" marT="79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7990" marR="7990" marT="79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7990" marR="7990" marT="79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0325" indent="0" algn="ctr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Tx/>
                        <a:buNone/>
                        <a:tabLst>
                          <a:tab pos="168275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Вознаграждения </a:t>
                      </a:r>
                    </a:p>
                    <a:p>
                      <a:pPr marL="0" marR="60325" indent="0" algn="ctr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Tx/>
                        <a:buNone/>
                        <a:tabLst>
                          <a:tab pos="168275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и компенсации членам совета директоров</a:t>
                      </a:r>
                    </a:p>
                  </a:txBody>
                  <a:tcPr marL="7990" marR="7990" marT="79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0325" indent="0" algn="l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Tx/>
                        <a:buNone/>
                        <a:tabLst>
                          <a:tab pos="168275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Общая годовая компенсация (включая базовый оклад и переменную компенсацию) </a:t>
                      </a:r>
                    </a:p>
                    <a:p>
                      <a:pPr marL="0" marR="60325" indent="0" algn="l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Tx/>
                        <a:buNone/>
                        <a:tabLst>
                          <a:tab pos="168275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для каждого исполнительного и неисполнительного членов совета директоров, тыс. руб.</a:t>
                      </a:r>
                    </a:p>
                  </a:txBody>
                  <a:tcPr marL="180000" marR="7990" marT="79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7990" marR="7990" marT="79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7990" marR="7990" marT="79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4852228"/>
                  </a:ext>
                </a:extLst>
              </a:tr>
              <a:tr h="66228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17.</a:t>
                      </a:r>
                    </a:p>
                  </a:txBody>
                  <a:tcPr marL="7990" marR="7990" marT="79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marL="0" marR="60325" indent="0" algn="ctr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Tx/>
                        <a:buNone/>
                        <a:tabLst>
                          <a:tab pos="168275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Анти -</a:t>
                      </a:r>
                    </a:p>
                    <a:p>
                      <a:pPr marL="0" marR="60325" indent="0" algn="ctr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Tx/>
                        <a:buNone/>
                        <a:tabLst>
                          <a:tab pos="168275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коррупционная практика</a:t>
                      </a:r>
                    </a:p>
                  </a:txBody>
                  <a:tcPr marL="7990" marR="7990" marT="79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7990" marR="7990" marT="79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60325" indent="0" algn="ctr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Tx/>
                        <a:buNone/>
                        <a:tabLst>
                          <a:tab pos="168275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Обучение </a:t>
                      </a:r>
                    </a:p>
                    <a:p>
                      <a:pPr marL="0" marR="60325" indent="0" algn="ctr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Tx/>
                        <a:buNone/>
                        <a:tabLst>
                          <a:tab pos="168275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по вопросам противодействия коррупции</a:t>
                      </a:r>
                    </a:p>
                  </a:txBody>
                  <a:tcPr marL="7990" marR="7990" marT="79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0325" indent="0" algn="l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Tx/>
                        <a:buNone/>
                        <a:tabLst>
                          <a:tab pos="168275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а) количество работников УК ИП\ПТ\ОЭЗ\ТОР, прошедших обучение по вопросам противодействия коррупции в отчетном периоде, чел.;</a:t>
                      </a:r>
                    </a:p>
                  </a:txBody>
                  <a:tcPr marL="180000" marR="7990" marT="79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7990" marR="7990" marT="79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0 (проводится раз в три</a:t>
                      </a:r>
                      <a:r>
                        <a:rPr lang="en-US" sz="10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года)</a:t>
                      </a:r>
                    </a:p>
                  </a:txBody>
                  <a:tcPr marL="7990" marR="7990" marT="79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764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60325" indent="0" algn="l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Tx/>
                        <a:buNone/>
                        <a:tabLst>
                          <a:tab pos="168275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б) среднее количество часов обучения по вопросам противодействия коррупции на одного работника УК ИП\ПТ\ОЭЗ\ТОР в текущем и предыдущем отчётных периодах, тыс. рублей. </a:t>
                      </a:r>
                    </a:p>
                  </a:txBody>
                  <a:tcPr marL="180000" marR="7990" marT="79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7990" marR="7990" marT="79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7990" marR="7990" marT="79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7928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18.</a:t>
                      </a:r>
                    </a:p>
                  </a:txBody>
                  <a:tcPr marL="7990" marR="7990" marT="79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7990" marR="7990" marT="7990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0325" indent="0" algn="ctr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Tx/>
                        <a:buNone/>
                        <a:tabLst>
                          <a:tab pos="168275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Штрафы </a:t>
                      </a:r>
                    </a:p>
                    <a:p>
                      <a:pPr marL="0" marR="60325" indent="0" algn="ctr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Tx/>
                        <a:buNone/>
                        <a:tabLst>
                          <a:tab pos="168275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в соответствии </a:t>
                      </a:r>
                    </a:p>
                    <a:p>
                      <a:pPr marL="0" marR="60325" indent="0" algn="ctr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Tx/>
                        <a:buNone/>
                        <a:tabLst>
                          <a:tab pos="168275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с предписаниями</a:t>
                      </a:r>
                    </a:p>
                  </a:txBody>
                  <a:tcPr marL="7990" marR="7990" marT="79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0325" indent="0" algn="l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Tx/>
                        <a:buNone/>
                        <a:tabLst>
                          <a:tab pos="168275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Общая стоимость уплаченных и подлежащих уплате штрафов коррупционной направленности, наложенных регулирующими органами и судами на УК ИП/ПТ/ОЭЗ/ТОР в текущем и предыдущем отчетных периодах, тыс. руб.</a:t>
                      </a:r>
                    </a:p>
                  </a:txBody>
                  <a:tcPr marL="180000" marR="7990" marT="79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 marL="7990" marR="7990" marT="79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 marL="7990" marR="7990" marT="79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0149441"/>
                  </a:ext>
                </a:extLst>
              </a:tr>
              <a:tr h="73835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19.</a:t>
                      </a:r>
                    </a:p>
                  </a:txBody>
                  <a:tcPr marL="7990" marR="7990" marT="79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7990" marR="7990" marT="7990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0325" indent="0" algn="ctr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Tx/>
                        <a:buNone/>
                        <a:tabLst>
                          <a:tab pos="168275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Системы менеджмента борьбы </a:t>
                      </a:r>
                    </a:p>
                    <a:p>
                      <a:pPr marL="0" marR="60325" indent="0" algn="ctr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Tx/>
                        <a:buNone/>
                        <a:tabLst>
                          <a:tab pos="168275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со взяточничеством</a:t>
                      </a:r>
                    </a:p>
                  </a:txBody>
                  <a:tcPr marL="7990" marR="7990" marT="79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0325" indent="0" algn="l" defTabSz="914400" rtl="0" eaLnBrk="1" fontAlgn="ctr" latinLnBrk="0" hangingPunct="1">
                        <a:lnSpc>
                          <a:spcPct val="101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Tx/>
                        <a:buNone/>
                        <a:tabLst>
                          <a:tab pos="168275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Наличие у УК ИП\ПТ\ОЭЗ\ТОР действующего сертификата ISO 37001 или наличие функционирующей системы менеджмента качества.</a:t>
                      </a:r>
                    </a:p>
                  </a:txBody>
                  <a:tcPr marL="180000" marR="7990" marT="79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 marL="7990" marR="7990" marT="79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 marL="7990" marR="7990" marT="79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8" name="object 8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992309" y="2007063"/>
            <a:ext cx="682625" cy="605677"/>
          </a:xfrm>
          <a:prstGeom prst="rect">
            <a:avLst/>
          </a:prstGeom>
        </p:spPr>
      </p:pic>
      <p:pic>
        <p:nvPicPr>
          <p:cNvPr id="14" name="object 81">
            <a:extLst>
              <a:ext uri="{FF2B5EF4-FFF2-40B4-BE49-F238E27FC236}">
                <a16:creationId xmlns:a16="http://schemas.microsoft.com/office/drawing/2014/main" id="{75CCA1E5-24D1-41CE-BE0E-0F7DDA60E61E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992309" y="2820641"/>
            <a:ext cx="682625" cy="605677"/>
          </a:xfrm>
          <a:prstGeom prst="rect">
            <a:avLst/>
          </a:prstGeom>
        </p:spPr>
      </p:pic>
      <p:pic>
        <p:nvPicPr>
          <p:cNvPr id="16" name="object 81">
            <a:extLst>
              <a:ext uri="{FF2B5EF4-FFF2-40B4-BE49-F238E27FC236}">
                <a16:creationId xmlns:a16="http://schemas.microsoft.com/office/drawing/2014/main" id="{AD1A9EEA-5DE2-4F05-B6CF-E17EB4D32D04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992309" y="4019819"/>
            <a:ext cx="682625" cy="605677"/>
          </a:xfrm>
          <a:prstGeom prst="rect">
            <a:avLst/>
          </a:prstGeom>
        </p:spPr>
      </p:pic>
      <p:pic>
        <p:nvPicPr>
          <p:cNvPr id="17" name="object 81">
            <a:extLst>
              <a:ext uri="{FF2B5EF4-FFF2-40B4-BE49-F238E27FC236}">
                <a16:creationId xmlns:a16="http://schemas.microsoft.com/office/drawing/2014/main" id="{B1C6656E-17E0-4032-912B-28C8B59C0C91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992313" y="5035696"/>
            <a:ext cx="682625" cy="605677"/>
          </a:xfrm>
          <a:prstGeom prst="rect">
            <a:avLst/>
          </a:prstGeom>
        </p:spPr>
      </p:pic>
      <p:pic>
        <p:nvPicPr>
          <p:cNvPr id="18" name="object 81">
            <a:extLst>
              <a:ext uri="{FF2B5EF4-FFF2-40B4-BE49-F238E27FC236}">
                <a16:creationId xmlns:a16="http://schemas.microsoft.com/office/drawing/2014/main" id="{F983DA28-5C35-4636-8D50-051D5F696EEC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992313" y="5836520"/>
            <a:ext cx="682625" cy="605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5538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0">
              <a:srgbClr val="00AC73"/>
            </a:gs>
            <a:gs pos="30000">
              <a:srgbClr val="00A894"/>
            </a:gs>
            <a:gs pos="71000">
              <a:srgbClr val="00A2D3"/>
            </a:gs>
            <a:gs pos="100000">
              <a:srgbClr val="009DFE"/>
            </a:gs>
          </a:gsLst>
          <a:lin ang="21594000" scaled="0"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EE9EE37-9318-47BD-B604-5227031D42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3" name="Прямая соединительная линия 2"/>
          <p:cNvCxnSpPr>
            <a:cxnSpLocks/>
          </p:cNvCxnSpPr>
          <p:nvPr/>
        </p:nvCxnSpPr>
        <p:spPr bwMode="auto">
          <a:xfrm>
            <a:off x="0" y="6101255"/>
            <a:ext cx="1219199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5"/>
          <p:cNvSpPr txBox="1"/>
          <p:nvPr/>
        </p:nvSpPr>
        <p:spPr bwMode="auto">
          <a:xfrm>
            <a:off x="838200" y="281168"/>
            <a:ext cx="4375068" cy="55297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2000" b="1" dirty="0"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ESG-</a:t>
            </a:r>
            <a:r>
              <a:rPr lang="ru-RU" sz="2000" b="1" dirty="0"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данные 2025 – </a:t>
            </a:r>
            <a:r>
              <a:rPr lang="en-US" sz="2000" b="1" dirty="0"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G </a:t>
            </a:r>
            <a:endParaRPr lang="ru-RU" sz="2000" b="1" dirty="0">
              <a:solidFill>
                <a:prstClr val="white"/>
              </a:solidFill>
              <a:latin typeface="Times New Roman" panose="02020603050405020304" pitchFamily="18" charset="0"/>
              <a:ea typeface="Yu Gothic UI Semibold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1608328" y="6356350"/>
            <a:ext cx="364067" cy="365125"/>
          </a:xfrm>
        </p:spPr>
        <p:txBody>
          <a:bodyPr/>
          <a:lstStyle/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1138773"/>
              </p:ext>
            </p:extLst>
          </p:nvPr>
        </p:nvGraphicFramePr>
        <p:xfrm>
          <a:off x="479425" y="1115736"/>
          <a:ext cx="10909300" cy="520864"/>
        </p:xfrm>
        <a:graphic>
          <a:graphicData uri="http://schemas.openxmlformats.org/drawingml/2006/table">
            <a:tbl>
              <a:tblPr/>
              <a:tblGrid>
                <a:gridCol w="3628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15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1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573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5045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1039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№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Область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ЦУР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Показатель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Метод расчета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Значение</a:t>
                      </a:r>
                    </a:p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2024-2025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УПРАВЛЕНИЕ (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G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)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1691450"/>
              </p:ext>
            </p:extLst>
          </p:nvPr>
        </p:nvGraphicFramePr>
        <p:xfrm>
          <a:off x="479423" y="1636605"/>
          <a:ext cx="10909301" cy="4844723"/>
        </p:xfrm>
        <a:graphic>
          <a:graphicData uri="http://schemas.openxmlformats.org/drawingml/2006/table">
            <a:tbl>
              <a:tblPr/>
              <a:tblGrid>
                <a:gridCol w="3628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0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03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37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700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8391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58078">
                  <a:extLst>
                    <a:ext uri="{9D8B030D-6E8A-4147-A177-3AD203B41FA5}">
                      <a16:colId xmlns:a16="http://schemas.microsoft.com/office/drawing/2014/main" val="1079772728"/>
                    </a:ext>
                  </a:extLst>
                </a:gridCol>
              </a:tblGrid>
              <a:tr h="80342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20.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Системы менеджмента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Система менеджмента устойчивости события</a:t>
                      </a:r>
                    </a:p>
                    <a:p>
                      <a:pPr marL="0" algn="ctr" defTabSz="914400" rtl="0" eaLnBrk="1" fontAlgn="ctr" latinLnBrk="0" hangingPunct="1"/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Наличие у УК ИП/ПТ/ОЭЗ/ТОР действующего сертификата ГОСТ Р ИСО 20121</a:t>
                      </a:r>
                    </a:p>
                  </a:txBody>
                  <a:tcPr marL="180000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350317"/>
                  </a:ext>
                </a:extLst>
              </a:tr>
              <a:tr h="80342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21.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Система менеджмента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рисков</a:t>
                      </a:r>
                    </a:p>
                    <a:p>
                      <a:pPr marL="0" algn="ctr" defTabSz="914400" rtl="0" eaLnBrk="1" fontAlgn="ctr" latinLnBrk="0" hangingPunct="1"/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Наличие у УК ИП/ПТ/ОЭЗ/ТОР действующего сертификата ГОСТ Р ИСО 31000</a:t>
                      </a:r>
                    </a:p>
                  </a:txBody>
                  <a:tcPr marL="180000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1571430"/>
                  </a:ext>
                </a:extLst>
              </a:tr>
              <a:tr h="319413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22.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Соблюдение законодательства в области корпоративного управления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Репутация управляющей компании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- выявлены факты несоблюдения компанией законодательства</a:t>
                      </a:r>
                    </a:p>
                    <a:p>
                      <a:pPr algn="l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Российской Федерации, учредительных и внутренних документов</a:t>
                      </a:r>
                    </a:p>
                    <a:p>
                      <a:pPr algn="l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компании;</a:t>
                      </a:r>
                    </a:p>
                    <a:p>
                      <a:pPr algn="l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- выявлены признаки участия компании в осуществлении сомнительных операций, а также иной противоправной деятельности, осуществляемой топ менеджментом/собственниками компании;</a:t>
                      </a:r>
                    </a:p>
                    <a:p>
                      <a:pPr algn="l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- осуществление чрезмерно рискованной инвестиционной и/или</a:t>
                      </a:r>
                    </a:p>
                    <a:p>
                      <a:pPr algn="l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рыночной политики, а также других действий, ведущих к возможности нанесения ущерба клиентам, контрагентам, а, следовательно, и деловой репутации компании;</a:t>
                      </a:r>
                    </a:p>
                    <a:p>
                      <a:pPr algn="l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- публичные или судебные конфликты и споры по вопросам</a:t>
                      </a:r>
                    </a:p>
                    <a:p>
                      <a:pPr algn="l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корпоративного управления;</a:t>
                      </a:r>
                    </a:p>
                    <a:p>
                      <a:pPr algn="l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- компания и/или ее владельцы имеют претензии от государственных</a:t>
                      </a:r>
                    </a:p>
                    <a:p>
                      <a:pPr algn="l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органов, участвуют в судебных разбирательствах с наложением</a:t>
                      </a:r>
                    </a:p>
                    <a:p>
                      <a:pPr algn="l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(потенциальной возможностью наложения) на него/них штрафных санкций в объемах, существенных для бизнеса.</a:t>
                      </a:r>
                    </a:p>
                    <a:p>
                      <a:pPr algn="just" fontAlgn="ctr"/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000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8" name="object 8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992313" y="4483843"/>
            <a:ext cx="684817" cy="68262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C30CC63-36D5-4373-9FEA-4329BCFD09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992312" y="1699151"/>
            <a:ext cx="684817" cy="68262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50458A9-E1BE-42AE-84E3-19E9F90133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992313" y="2539788"/>
            <a:ext cx="684817" cy="68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5538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0">
              <a:srgbClr val="00AC73"/>
            </a:gs>
            <a:gs pos="30000">
              <a:srgbClr val="00A894"/>
            </a:gs>
            <a:gs pos="71000">
              <a:srgbClr val="00A2D3"/>
            </a:gs>
            <a:gs pos="100000">
              <a:srgbClr val="009DFE"/>
            </a:gs>
          </a:gsLst>
          <a:lin ang="21594000" scaled="0"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6DFE30E-DE48-43AA-97B0-8897F6AEB6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3" name="Прямая соединительная линия 2"/>
          <p:cNvCxnSpPr>
            <a:cxnSpLocks/>
          </p:cNvCxnSpPr>
          <p:nvPr/>
        </p:nvCxnSpPr>
        <p:spPr bwMode="auto">
          <a:xfrm>
            <a:off x="0" y="6101255"/>
            <a:ext cx="1219199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5"/>
          <p:cNvSpPr txBox="1"/>
          <p:nvPr/>
        </p:nvSpPr>
        <p:spPr bwMode="auto">
          <a:xfrm>
            <a:off x="548145" y="281168"/>
            <a:ext cx="4368239" cy="55297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2000" b="1" i="0" u="none" strike="noStrike" cap="none" spc="0" dirty="0">
                <a:ln>
                  <a:noFill/>
                </a:ln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ESG-</a:t>
            </a:r>
            <a:r>
              <a:rPr lang="ru-RU" sz="2000" b="1" i="0" u="none" strike="noStrike" cap="none" spc="0" dirty="0">
                <a:ln>
                  <a:noFill/>
                </a:ln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данные 2025 – </a:t>
            </a:r>
            <a:r>
              <a:rPr lang="en-US" sz="2000" b="1" i="0" u="none" strike="noStrike" cap="none" spc="0" dirty="0">
                <a:ln>
                  <a:noFill/>
                </a:ln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E </a:t>
            </a:r>
            <a:endParaRPr lang="ru-RU" sz="2000" b="1" i="0" u="none" strike="noStrike" cap="none" spc="0" dirty="0">
              <a:ln>
                <a:noFill/>
              </a:ln>
              <a:solidFill>
                <a:prstClr val="white"/>
              </a:solidFill>
              <a:latin typeface="Times New Roman" panose="02020603050405020304" pitchFamily="18" charset="0"/>
              <a:ea typeface="Yu Gothic UI Semibold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1649366" y="6397379"/>
            <a:ext cx="301831" cy="365125"/>
          </a:xfrm>
        </p:spPr>
        <p:txBody>
          <a:bodyPr/>
          <a:lstStyle/>
          <a:p>
            <a:fld id="{A09476BC-E997-4138-96E0-2F248324900F}" type="slidenum">
              <a:rPr lang="ru-RU" smtClean="0"/>
              <a:t>4</a:t>
            </a:fld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6141219"/>
              </p:ext>
            </p:extLst>
          </p:nvPr>
        </p:nvGraphicFramePr>
        <p:xfrm>
          <a:off x="469781" y="1863923"/>
          <a:ext cx="10938784" cy="520864"/>
        </p:xfrm>
        <a:graphic>
          <a:graphicData uri="http://schemas.openxmlformats.org/drawingml/2006/table">
            <a:tbl>
              <a:tblPr/>
              <a:tblGrid>
                <a:gridCol w="3637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60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21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052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819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4953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7656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№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Область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ЦУР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Показатель            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Метод расчета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Значение</a:t>
                      </a:r>
                    </a:p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2024-2025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6567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ЭКОЛОГИЯ (Е)</a:t>
                      </a:r>
                    </a:p>
                  </a:txBody>
                  <a:tcPr marL="8972" marR="8972" marT="89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071434"/>
              </p:ext>
            </p:extLst>
          </p:nvPr>
        </p:nvGraphicFramePr>
        <p:xfrm>
          <a:off x="469781" y="2382647"/>
          <a:ext cx="10938784" cy="3080821"/>
        </p:xfrm>
        <a:graphic>
          <a:graphicData uri="http://schemas.openxmlformats.org/drawingml/2006/table">
            <a:tbl>
              <a:tblPr/>
              <a:tblGrid>
                <a:gridCol w="3641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25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90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11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869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7244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72449">
                  <a:extLst>
                    <a:ext uri="{9D8B030D-6E8A-4147-A177-3AD203B41FA5}">
                      <a16:colId xmlns:a16="http://schemas.microsoft.com/office/drawing/2014/main" val="3214093888"/>
                    </a:ext>
                  </a:extLst>
                </a:gridCol>
              </a:tblGrid>
              <a:tr h="487875">
                <a:tc rowSpan="3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4.</a:t>
                      </a:r>
                    </a:p>
                  </a:txBody>
                  <a:tcPr marL="89693" marR="89693" marT="44846" marB="4484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Рациональное использование водных ресурсов</a:t>
                      </a:r>
                    </a:p>
                    <a:p>
                      <a:pPr algn="ctr" fontAlgn="ctr"/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89693" marR="89693" marT="44846" marB="4484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89693" marR="89693" marT="44846" marB="4484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ts val="1240"/>
                        </a:lnSpc>
                        <a:spcAft>
                          <a:spcPts val="0"/>
                        </a:spcAft>
                        <a:tabLst>
                          <a:tab pos="155575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Санитарное состояние питьевого водоснабжения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а)количество проб питьевой воды, взятых для исследования в отчетном периоде, ед.;</a:t>
                      </a:r>
                    </a:p>
                  </a:txBody>
                  <a:tcPr marL="180000" marR="3571" marT="35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3571" marR="3571" marT="35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3571" marR="3571" marT="35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2182939"/>
                  </a:ext>
                </a:extLst>
              </a:tr>
              <a:tr h="5365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б) количество проб питьевой воды, не соответствующих гигиеническим нормативам </a:t>
                      </a:r>
                      <a:endParaRPr lang="en-US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в отчетном периоде, ед.;</a:t>
                      </a:r>
                    </a:p>
                  </a:txBody>
                  <a:tcPr marL="180000" marR="3571" marT="35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3571" marR="3571" marT="35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3571" marR="3571" marT="35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3361776"/>
                  </a:ext>
                </a:extLst>
              </a:tr>
              <a:tr h="10142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в) доля проб питьевой воды, не соответствующих гигиеническим нормативам, от общего количества исследованных проб, %</a:t>
                      </a:r>
                    </a:p>
                  </a:txBody>
                  <a:tcPr marL="180000" marR="3571" marT="35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3571" marR="3571" marT="35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3571" marR="3571" marT="35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9199073"/>
                  </a:ext>
                </a:extLst>
              </a:tr>
              <a:tr h="1042123">
                <a:tc gridSpan="7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1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89693" marR="89693" marT="44846" marB="44846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89693" marR="89693" marT="44846" marB="4484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89693" marR="89693" marT="44846" marB="4484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ts val="1240"/>
                        </a:lnSpc>
                        <a:spcAft>
                          <a:spcPts val="0"/>
                        </a:spcAft>
                        <a:tabLst>
                          <a:tab pos="155575" algn="l"/>
                        </a:tabLst>
                      </a:pP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80000" marR="3571" marT="35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+mn-cs"/>
                      </a:endParaRPr>
                    </a:p>
                  </a:txBody>
                  <a:tcPr marL="3571" marR="3571" marT="35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571" marR="3571" marT="35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339799"/>
                  </a:ext>
                </a:extLst>
              </a:tr>
            </a:tbl>
          </a:graphicData>
        </a:graphic>
      </p:graphicFrame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86163D7-E886-46E1-B5B1-AAFA96F833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987430" y="2980503"/>
            <a:ext cx="687508" cy="680544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683C260-A547-49A5-8634-F481D9E998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DE9AC5C1-F4AE-4324-A81A-184D65D4EA09}"/>
              </a:ext>
            </a:extLst>
          </p:cNvPr>
          <p:cNvSpPr txBox="1"/>
          <p:nvPr/>
        </p:nvSpPr>
        <p:spPr bwMode="auto">
          <a:xfrm>
            <a:off x="548145" y="281168"/>
            <a:ext cx="4368239" cy="55297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2000" b="1" i="0" u="none" strike="noStrike" cap="none" spc="0" dirty="0">
                <a:ln>
                  <a:noFill/>
                </a:ln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ESG-</a:t>
            </a:r>
            <a:r>
              <a:rPr lang="ru-RU" sz="2000" b="1" i="0" u="none" strike="noStrike" cap="none" spc="0" dirty="0">
                <a:ln>
                  <a:noFill/>
                </a:ln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данные 2025 – </a:t>
            </a:r>
            <a:r>
              <a:rPr lang="en-US" sz="2000" b="1" i="0" u="none" strike="noStrike" cap="none" spc="0" dirty="0">
                <a:ln>
                  <a:noFill/>
                </a:ln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E </a:t>
            </a:r>
            <a:endParaRPr lang="ru-RU" sz="2000" b="1" i="0" u="none" strike="noStrike" cap="none" spc="0" dirty="0">
              <a:ln>
                <a:noFill/>
              </a:ln>
              <a:solidFill>
                <a:prstClr val="white"/>
              </a:solidFill>
              <a:latin typeface="Times New Roman" panose="02020603050405020304" pitchFamily="18" charset="0"/>
              <a:ea typeface="Yu Gothic UI Semibold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9C0C4504-8B52-4FF4-8D40-29E319D0F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76984" y="6407036"/>
            <a:ext cx="230529" cy="365125"/>
          </a:xfrm>
        </p:spPr>
        <p:txBody>
          <a:bodyPr/>
          <a:lstStyle/>
          <a:p>
            <a:fld id="{A09476BC-E997-4138-96E0-2F248324900F}" type="slidenum">
              <a:rPr lang="ru-RU" smtClean="0"/>
              <a:t>5</a:t>
            </a:fld>
            <a:endParaRPr lang="ru-RU" dirty="0"/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8F0EE0E4-0A1C-4E41-9959-D9B0FF233F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483789"/>
              </p:ext>
            </p:extLst>
          </p:nvPr>
        </p:nvGraphicFramePr>
        <p:xfrm>
          <a:off x="838200" y="1814999"/>
          <a:ext cx="10938784" cy="4506198"/>
        </p:xfrm>
        <a:graphic>
          <a:graphicData uri="http://schemas.openxmlformats.org/drawingml/2006/table">
            <a:tbl>
              <a:tblPr/>
              <a:tblGrid>
                <a:gridCol w="364185">
                  <a:extLst>
                    <a:ext uri="{9D8B030D-6E8A-4147-A177-3AD203B41FA5}">
                      <a16:colId xmlns:a16="http://schemas.microsoft.com/office/drawing/2014/main" val="4247168017"/>
                    </a:ext>
                  </a:extLst>
                </a:gridCol>
                <a:gridCol w="1062566">
                  <a:extLst>
                    <a:ext uri="{9D8B030D-6E8A-4147-A177-3AD203B41FA5}">
                      <a16:colId xmlns:a16="http://schemas.microsoft.com/office/drawing/2014/main" val="3727016292"/>
                    </a:ext>
                  </a:extLst>
                </a:gridCol>
                <a:gridCol w="889001">
                  <a:extLst>
                    <a:ext uri="{9D8B030D-6E8A-4147-A177-3AD203B41FA5}">
                      <a16:colId xmlns:a16="http://schemas.microsoft.com/office/drawing/2014/main" val="4226194419"/>
                    </a:ext>
                  </a:extLst>
                </a:gridCol>
                <a:gridCol w="1291167">
                  <a:extLst>
                    <a:ext uri="{9D8B030D-6E8A-4147-A177-3AD203B41FA5}">
                      <a16:colId xmlns:a16="http://schemas.microsoft.com/office/drawing/2014/main" val="320954811"/>
                    </a:ext>
                  </a:extLst>
                </a:gridCol>
                <a:gridCol w="5786967">
                  <a:extLst>
                    <a:ext uri="{9D8B030D-6E8A-4147-A177-3AD203B41FA5}">
                      <a16:colId xmlns:a16="http://schemas.microsoft.com/office/drawing/2014/main" val="4099903715"/>
                    </a:ext>
                  </a:extLst>
                </a:gridCol>
                <a:gridCol w="772449">
                  <a:extLst>
                    <a:ext uri="{9D8B030D-6E8A-4147-A177-3AD203B41FA5}">
                      <a16:colId xmlns:a16="http://schemas.microsoft.com/office/drawing/2014/main" val="1679585456"/>
                    </a:ext>
                  </a:extLst>
                </a:gridCol>
                <a:gridCol w="772449">
                  <a:extLst>
                    <a:ext uri="{9D8B030D-6E8A-4147-A177-3AD203B41FA5}">
                      <a16:colId xmlns:a16="http://schemas.microsoft.com/office/drawing/2014/main" val="866473728"/>
                    </a:ext>
                  </a:extLst>
                </a:gridCol>
              </a:tblGrid>
              <a:tr h="0">
                <a:tc rowSpan="7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5.</a:t>
                      </a:r>
                    </a:p>
                  </a:txBody>
                  <a:tcPr marL="89693" marR="89693" marT="44846" marB="4484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cs typeface="Times New Roman" panose="02020603050405020304" pitchFamily="18" charset="0"/>
                        </a:rPr>
                        <a:t>Образование отходов</a:t>
                      </a:r>
                    </a:p>
                  </a:txBody>
                  <a:tcPr marL="89693" marR="89693" marT="44846" marB="4484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89693" marR="89693" marT="44846" marB="4484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ts val="1240"/>
                        </a:lnSpc>
                        <a:spcAft>
                          <a:spcPts val="0"/>
                        </a:spcAft>
                        <a:tabLst>
                          <a:tab pos="155575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Образование отходов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а)объем отходов УК ИП/ПТ/ОЭЗ/ТОР в текущем и предыдущем отчетных периодах, т;</a:t>
                      </a:r>
                    </a:p>
                  </a:txBody>
                  <a:tcPr marL="180000" marR="3571" marT="35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47,142 – IV класс опасности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0" i="0" u="none" strike="noStrike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3571" marR="3571" marT="35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40,433 - IV 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класс опасности</a:t>
                      </a: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571" marR="3571" marT="35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3165117"/>
                  </a:ext>
                </a:extLst>
              </a:tr>
              <a:tr h="28991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б) ключевые виды и объем отходов УК ИП/ПТ/ОЭЗ/ТОР по классам опасности в текущем </a:t>
                      </a:r>
                      <a:endParaRPr lang="en-US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и предыдущем отчетных периодах, т;</a:t>
                      </a:r>
                      <a:endParaRPr lang="ru-RU" sz="1100" kern="1200" dirty="0">
                        <a:solidFill>
                          <a:schemeClr val="accent4"/>
                        </a:solidFill>
                        <a:effectLst/>
                        <a:latin typeface="PT Astra Serif" panose="020A0603040505020204" pitchFamily="18" charset="-52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80000" marR="3571" marT="35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+mn-cs"/>
                        </a:rPr>
                        <a:t>0</a:t>
                      </a:r>
                    </a:p>
                  </a:txBody>
                  <a:tcPr marL="3571" marR="3571" marT="35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0</a:t>
                      </a:r>
                    </a:p>
                  </a:txBody>
                  <a:tcPr marL="3571" marR="3571" marT="35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3294684"/>
                  </a:ext>
                </a:extLst>
              </a:tr>
              <a:tr h="22542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в) проведение мероприятий, направленных на повышение эффективности обращения </a:t>
                      </a:r>
                      <a:endParaRPr lang="en-US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с отходами</a:t>
                      </a:r>
                      <a:endParaRPr lang="ru-RU" sz="1100" dirty="0"/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kern="1200" dirty="0">
                        <a:solidFill>
                          <a:schemeClr val="accent4"/>
                        </a:solidFill>
                        <a:effectLst/>
                        <a:latin typeface="PT Astra Serif" panose="020A0603040505020204" pitchFamily="18" charset="-52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80000" marR="3571" marT="35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+mn-cs"/>
                        </a:rPr>
                        <a:t>Раздельный сбор, хранение и учет отходов по классам опасности.</a:t>
                      </a:r>
                      <a:br>
                        <a:rPr lang="ru-RU" sz="9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+mn-cs"/>
                        </a:rPr>
                      </a:br>
                      <a:r>
                        <a:rPr lang="ru-RU" sz="9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+mn-cs"/>
                        </a:rPr>
                        <a:t>​Обустройство мест хранения, исключающее загрязнение окружающей среды.</a:t>
                      </a:r>
                      <a:br>
                        <a:rPr lang="ru-RU" sz="9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+mn-cs"/>
                        </a:rPr>
                      </a:br>
                      <a:r>
                        <a:rPr lang="ru-RU" sz="9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+mn-cs"/>
                        </a:rPr>
                        <a:t>​Достоверный учет движения отходов (основа для формы 2-ТП).</a:t>
                      </a:r>
                    </a:p>
                  </a:txBody>
                  <a:tcPr marL="3571" marR="3571" marT="35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+mn-cs"/>
                        </a:rPr>
                        <a:t>Раздельный сбор, хранение и учет отходов по классам опасности.</a:t>
                      </a:r>
                      <a:br>
                        <a:rPr lang="ru-RU" sz="9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+mn-cs"/>
                        </a:rPr>
                      </a:br>
                      <a:r>
                        <a:rPr lang="ru-RU" sz="9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+mn-cs"/>
                        </a:rPr>
                        <a:t>​Обустройство мест хранения, исключающее загрязнение окружающей среды.</a:t>
                      </a:r>
                      <a:br>
                        <a:rPr lang="ru-RU" sz="9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+mn-cs"/>
                        </a:rPr>
                      </a:br>
                      <a:r>
                        <a:rPr lang="ru-RU" sz="9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+mn-cs"/>
                        </a:rPr>
                        <a:t>​Достоверный учет движения отходов (основа для формы 2-ТП).</a:t>
                      </a:r>
                      <a:endParaRPr lang="ru-RU" sz="900" dirty="0"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 marL="3571" marR="3571" marT="35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67285"/>
                  </a:ext>
                </a:extLst>
              </a:tr>
              <a:tr h="28991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г) изменение в образовании отходов по классам опасности относительно предыдущего отчетного периода, т, %;</a:t>
                      </a:r>
                      <a:endParaRPr lang="ru-RU" dirty="0"/>
                    </a:p>
                  </a:txBody>
                  <a:tcPr marL="180000" marR="3571" marT="3571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0</a:t>
                      </a:r>
                    </a:p>
                  </a:txBody>
                  <a:tcPr marL="3571" marR="3571" marT="35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0</a:t>
                      </a:r>
                    </a:p>
                  </a:txBody>
                  <a:tcPr marL="3571" marR="3571" marT="35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04501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д) изменение в образовании отходов в расчете на чистую добавленную стоимость относительно предыдущего отчетного периода, т/руб., %;</a:t>
                      </a:r>
                    </a:p>
                  </a:txBody>
                  <a:tcPr marL="180000" marR="3571" marT="35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0</a:t>
                      </a:r>
                    </a:p>
                  </a:txBody>
                  <a:tcPr marL="3571" marR="3571" marT="35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0</a:t>
                      </a:r>
                    </a:p>
                  </a:txBody>
                  <a:tcPr marL="3571" marR="3571" marT="35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4262596"/>
                  </a:ext>
                </a:extLst>
              </a:tr>
              <a:tr h="2001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е) виды обращения с отходами;</a:t>
                      </a:r>
                    </a:p>
                  </a:txBody>
                  <a:tcPr marL="180000" marR="3571" marT="35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0</a:t>
                      </a:r>
                    </a:p>
                  </a:txBody>
                  <a:tcPr marL="3571" marR="3571" marT="35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0</a:t>
                      </a:r>
                    </a:p>
                  </a:txBody>
                  <a:tcPr marL="3571" marR="3571" marT="35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9106437"/>
                  </a:ext>
                </a:extLst>
              </a:tr>
              <a:tr h="3610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ж) объем отходов в расчете на чистую добавленную стоимость в текущем и предыдущем отчетных периодах, т/руб.; </a:t>
                      </a:r>
                      <a:endParaRPr lang="ru-RU" dirty="0"/>
                    </a:p>
                  </a:txBody>
                  <a:tcPr marL="180000" marR="3571" marT="3571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0</a:t>
                      </a:r>
                    </a:p>
                  </a:txBody>
                  <a:tcPr marL="3571" marR="3571" marT="35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0</a:t>
                      </a:r>
                    </a:p>
                  </a:txBody>
                  <a:tcPr marL="3571" marR="3571" marT="35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2989911"/>
                  </a:ext>
                </a:extLst>
              </a:tr>
            </a:tbl>
          </a:graphicData>
        </a:graphic>
      </p:graphicFrame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E3F18596-0C7F-4A40-8573-987361BB48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0754844"/>
              </p:ext>
            </p:extLst>
          </p:nvPr>
        </p:nvGraphicFramePr>
        <p:xfrm>
          <a:off x="838200" y="1304763"/>
          <a:ext cx="10938784" cy="520864"/>
        </p:xfrm>
        <a:graphic>
          <a:graphicData uri="http://schemas.openxmlformats.org/drawingml/2006/table">
            <a:tbl>
              <a:tblPr/>
              <a:tblGrid>
                <a:gridCol w="363798">
                  <a:extLst>
                    <a:ext uri="{9D8B030D-6E8A-4147-A177-3AD203B41FA5}">
                      <a16:colId xmlns:a16="http://schemas.microsoft.com/office/drawing/2014/main" val="3392192323"/>
                    </a:ext>
                  </a:extLst>
                </a:gridCol>
                <a:gridCol w="1046021">
                  <a:extLst>
                    <a:ext uri="{9D8B030D-6E8A-4147-A177-3AD203B41FA5}">
                      <a16:colId xmlns:a16="http://schemas.microsoft.com/office/drawing/2014/main" val="4250219702"/>
                    </a:ext>
                  </a:extLst>
                </a:gridCol>
                <a:gridCol w="892175">
                  <a:extLst>
                    <a:ext uri="{9D8B030D-6E8A-4147-A177-3AD203B41FA5}">
                      <a16:colId xmlns:a16="http://schemas.microsoft.com/office/drawing/2014/main" val="1745747302"/>
                    </a:ext>
                  </a:extLst>
                </a:gridCol>
                <a:gridCol w="1305273">
                  <a:extLst>
                    <a:ext uri="{9D8B030D-6E8A-4147-A177-3AD203B41FA5}">
                      <a16:colId xmlns:a16="http://schemas.microsoft.com/office/drawing/2014/main" val="780749313"/>
                    </a:ext>
                  </a:extLst>
                </a:gridCol>
                <a:gridCol w="5781984">
                  <a:extLst>
                    <a:ext uri="{9D8B030D-6E8A-4147-A177-3AD203B41FA5}">
                      <a16:colId xmlns:a16="http://schemas.microsoft.com/office/drawing/2014/main" val="328451154"/>
                    </a:ext>
                  </a:extLst>
                </a:gridCol>
                <a:gridCol w="1549533">
                  <a:extLst>
                    <a:ext uri="{9D8B030D-6E8A-4147-A177-3AD203B41FA5}">
                      <a16:colId xmlns:a16="http://schemas.microsoft.com/office/drawing/2014/main" val="386718472"/>
                    </a:ext>
                  </a:extLst>
                </a:gridCol>
              </a:tblGrid>
              <a:tr h="17656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№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Область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ЦУР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Показатель            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Метод расчета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Значение</a:t>
                      </a:r>
                    </a:p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2024-2025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9163819"/>
                  </a:ext>
                </a:extLst>
              </a:tr>
              <a:tr h="176567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ЭКОЛОГИЯ (Е)</a:t>
                      </a:r>
                    </a:p>
                  </a:txBody>
                  <a:tcPr marL="8972" marR="8972" marT="89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7459643"/>
                  </a:ext>
                </a:extLst>
              </a:tr>
            </a:tbl>
          </a:graphicData>
        </a:graphic>
      </p:graphicFrame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41A624C-9F2B-41E4-9167-F5069D24A2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388510" y="3727833"/>
            <a:ext cx="687508" cy="680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3470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F99B329-6127-445D-AC75-4F767C55D0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Заголовок 5">
            <a:extLst>
              <a:ext uri="{FF2B5EF4-FFF2-40B4-BE49-F238E27FC236}">
                <a16:creationId xmlns:a16="http://schemas.microsoft.com/office/drawing/2014/main" id="{4509CA3C-89B6-43E9-A750-47CAF450F8AC}"/>
              </a:ext>
            </a:extLst>
          </p:cNvPr>
          <p:cNvSpPr txBox="1"/>
          <p:nvPr/>
        </p:nvSpPr>
        <p:spPr bwMode="auto">
          <a:xfrm>
            <a:off x="548145" y="281168"/>
            <a:ext cx="4368239" cy="55297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2000" b="1" i="0" u="none" strike="noStrike" cap="none" spc="0" dirty="0">
                <a:ln>
                  <a:noFill/>
                </a:ln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ESG-</a:t>
            </a:r>
            <a:r>
              <a:rPr lang="ru-RU" sz="2000" b="1" i="0" u="none" strike="noStrike" cap="none" spc="0" dirty="0">
                <a:ln>
                  <a:noFill/>
                </a:ln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данные 2025 – </a:t>
            </a:r>
            <a:r>
              <a:rPr lang="en-US" sz="2000" b="1" i="0" u="none" strike="noStrike" cap="none" spc="0" dirty="0">
                <a:ln>
                  <a:noFill/>
                </a:ln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E </a:t>
            </a:r>
            <a:endParaRPr lang="ru-RU" sz="2000" b="1" i="0" u="none" strike="noStrike" cap="none" spc="0" dirty="0">
              <a:ln>
                <a:noFill/>
              </a:ln>
              <a:solidFill>
                <a:prstClr val="white"/>
              </a:solidFill>
              <a:latin typeface="Times New Roman" panose="02020603050405020304" pitchFamily="18" charset="0"/>
              <a:ea typeface="Yu Gothic UI Semibold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C8DCF19-86FB-4B72-B1AF-8D7DB63A7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76BC-E997-4138-96E0-2F248324900F}" type="slidenum">
              <a:rPr lang="ru-RU" smtClean="0"/>
              <a:t>6</a:t>
            </a:fld>
            <a:endParaRPr lang="ru-RU"/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E6E526CD-8C4B-4AEB-A0C4-0E3140C24E4B}"/>
              </a:ext>
            </a:extLst>
          </p:cNvPr>
          <p:cNvGraphicFramePr>
            <a:graphicFrameLocks noGrp="1"/>
          </p:cNvGraphicFramePr>
          <p:nvPr/>
        </p:nvGraphicFramePr>
        <p:xfrm>
          <a:off x="838200" y="1825625"/>
          <a:ext cx="10938784" cy="1872073"/>
        </p:xfrm>
        <a:graphic>
          <a:graphicData uri="http://schemas.openxmlformats.org/drawingml/2006/table">
            <a:tbl>
              <a:tblPr/>
              <a:tblGrid>
                <a:gridCol w="364185">
                  <a:extLst>
                    <a:ext uri="{9D8B030D-6E8A-4147-A177-3AD203B41FA5}">
                      <a16:colId xmlns:a16="http://schemas.microsoft.com/office/drawing/2014/main" val="1358912067"/>
                    </a:ext>
                  </a:extLst>
                </a:gridCol>
                <a:gridCol w="1062566">
                  <a:extLst>
                    <a:ext uri="{9D8B030D-6E8A-4147-A177-3AD203B41FA5}">
                      <a16:colId xmlns:a16="http://schemas.microsoft.com/office/drawing/2014/main" val="706147033"/>
                    </a:ext>
                  </a:extLst>
                </a:gridCol>
                <a:gridCol w="889001">
                  <a:extLst>
                    <a:ext uri="{9D8B030D-6E8A-4147-A177-3AD203B41FA5}">
                      <a16:colId xmlns:a16="http://schemas.microsoft.com/office/drawing/2014/main" val="4153222459"/>
                    </a:ext>
                  </a:extLst>
                </a:gridCol>
                <a:gridCol w="1291167">
                  <a:extLst>
                    <a:ext uri="{9D8B030D-6E8A-4147-A177-3AD203B41FA5}">
                      <a16:colId xmlns:a16="http://schemas.microsoft.com/office/drawing/2014/main" val="4166104777"/>
                    </a:ext>
                  </a:extLst>
                </a:gridCol>
                <a:gridCol w="5786967">
                  <a:extLst>
                    <a:ext uri="{9D8B030D-6E8A-4147-A177-3AD203B41FA5}">
                      <a16:colId xmlns:a16="http://schemas.microsoft.com/office/drawing/2014/main" val="3176386241"/>
                    </a:ext>
                  </a:extLst>
                </a:gridCol>
                <a:gridCol w="772449">
                  <a:extLst>
                    <a:ext uri="{9D8B030D-6E8A-4147-A177-3AD203B41FA5}">
                      <a16:colId xmlns:a16="http://schemas.microsoft.com/office/drawing/2014/main" val="1332588978"/>
                    </a:ext>
                  </a:extLst>
                </a:gridCol>
                <a:gridCol w="772449">
                  <a:extLst>
                    <a:ext uri="{9D8B030D-6E8A-4147-A177-3AD203B41FA5}">
                      <a16:colId xmlns:a16="http://schemas.microsoft.com/office/drawing/2014/main" val="699878004"/>
                    </a:ext>
                  </a:extLst>
                </a:gridCol>
              </a:tblGrid>
              <a:tr h="614825">
                <a:tc rowSpan="3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6.</a:t>
                      </a:r>
                    </a:p>
                    <a:p>
                      <a:pPr marL="0" algn="ctr" defTabSz="914400" rtl="0" eaLnBrk="1" fontAlgn="ctr" latinLnBrk="0" hangingPunct="1"/>
                      <a:endParaRPr lang="ru-RU" sz="11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fontAlgn="ctr" latinLnBrk="0" hangingPunct="1"/>
                      <a:endParaRPr lang="ru-RU" sz="11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89693" marR="89693" marT="44846" marB="4484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Управление отходами</a:t>
                      </a:r>
                    </a:p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89693" marR="89693" marT="44846" marB="4484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89693" marR="89693" marT="44846" marB="4484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Отходы, повторно используемые, восстановленные и переработанные</a:t>
                      </a:r>
                    </a:p>
                  </a:txBody>
                  <a:tcPr marL="89693" marR="89693" marT="44846" marB="4484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а) объем повторно использованных, восстановленных и переработанных отходов УК </a:t>
                      </a:r>
                      <a:r>
                        <a:rPr lang="ru-RU" sz="1100" kern="1200" dirty="0" err="1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ип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\</a:t>
                      </a:r>
                      <a:r>
                        <a:rPr lang="ru-RU" sz="1100" kern="1200" dirty="0" err="1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пт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\</a:t>
                      </a:r>
                      <a:r>
                        <a:rPr lang="ru-RU" sz="1100" kern="1200" dirty="0" err="1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оэз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\тор в текущем и предыдущем отчётных периодах, т.;</a:t>
                      </a:r>
                    </a:p>
                  </a:txBody>
                  <a:tcPr marL="180000" marR="3571" marT="35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3571" marR="3571" marT="35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FFC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1781239"/>
                  </a:ext>
                </a:extLst>
              </a:tr>
              <a:tr h="6424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б) доля повторно использованных, восстановленных и переработанных отходов от общего количества отходов в текущем и предыдущем отчетных периодах, %;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80000" marR="3571" marT="35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</a:p>
                    <a:p>
                      <a:pPr algn="ctr"/>
                      <a:endParaRPr lang="ru-RU" sz="1100" dirty="0"/>
                    </a:p>
                  </a:txBody>
                  <a:tcPr marL="3571" marR="3571" marT="35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</a:p>
                    <a:p>
                      <a:pPr algn="ctr"/>
                      <a:endParaRPr lang="ru-RU" sz="1100" dirty="0"/>
                    </a:p>
                  </a:txBody>
                  <a:tcPr marL="3571" marR="3571" marT="35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2674937"/>
                  </a:ext>
                </a:extLst>
              </a:tr>
              <a:tr h="6148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в) изменение объема повторно использованных, восстановленных и переработанных 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отходов относительно предыдущего отчетного периода, т,%. 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80000" marR="3571" marT="3571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</a:p>
                    <a:p>
                      <a:pPr algn="ctr"/>
                      <a:endParaRPr lang="ru-RU" sz="1100" dirty="0"/>
                    </a:p>
                  </a:txBody>
                  <a:tcPr marL="3571" marR="3571" marT="35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</a:p>
                    <a:p>
                      <a:pPr algn="ctr"/>
                      <a:endParaRPr lang="ru-RU" sz="1100" dirty="0"/>
                    </a:p>
                  </a:txBody>
                  <a:tcPr marL="3571" marR="3571" marT="35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0353277"/>
                  </a:ext>
                </a:extLst>
              </a:tr>
            </a:tbl>
          </a:graphicData>
        </a:graphic>
      </p:graphicFrame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D0C6246A-C141-419F-85B8-059188EF44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2350133"/>
              </p:ext>
            </p:extLst>
          </p:nvPr>
        </p:nvGraphicFramePr>
        <p:xfrm>
          <a:off x="838200" y="1304759"/>
          <a:ext cx="10938784" cy="520864"/>
        </p:xfrm>
        <a:graphic>
          <a:graphicData uri="http://schemas.openxmlformats.org/drawingml/2006/table">
            <a:tbl>
              <a:tblPr/>
              <a:tblGrid>
                <a:gridCol w="363798">
                  <a:extLst>
                    <a:ext uri="{9D8B030D-6E8A-4147-A177-3AD203B41FA5}">
                      <a16:colId xmlns:a16="http://schemas.microsoft.com/office/drawing/2014/main" val="3604678559"/>
                    </a:ext>
                  </a:extLst>
                </a:gridCol>
                <a:gridCol w="1046021">
                  <a:extLst>
                    <a:ext uri="{9D8B030D-6E8A-4147-A177-3AD203B41FA5}">
                      <a16:colId xmlns:a16="http://schemas.microsoft.com/office/drawing/2014/main" val="2330125901"/>
                    </a:ext>
                  </a:extLst>
                </a:gridCol>
                <a:gridCol w="892175">
                  <a:extLst>
                    <a:ext uri="{9D8B030D-6E8A-4147-A177-3AD203B41FA5}">
                      <a16:colId xmlns:a16="http://schemas.microsoft.com/office/drawing/2014/main" val="3528971386"/>
                    </a:ext>
                  </a:extLst>
                </a:gridCol>
                <a:gridCol w="1305273">
                  <a:extLst>
                    <a:ext uri="{9D8B030D-6E8A-4147-A177-3AD203B41FA5}">
                      <a16:colId xmlns:a16="http://schemas.microsoft.com/office/drawing/2014/main" val="1905852437"/>
                    </a:ext>
                  </a:extLst>
                </a:gridCol>
                <a:gridCol w="5781984">
                  <a:extLst>
                    <a:ext uri="{9D8B030D-6E8A-4147-A177-3AD203B41FA5}">
                      <a16:colId xmlns:a16="http://schemas.microsoft.com/office/drawing/2014/main" val="3555024819"/>
                    </a:ext>
                  </a:extLst>
                </a:gridCol>
                <a:gridCol w="1549533">
                  <a:extLst>
                    <a:ext uri="{9D8B030D-6E8A-4147-A177-3AD203B41FA5}">
                      <a16:colId xmlns:a16="http://schemas.microsoft.com/office/drawing/2014/main" val="3867145305"/>
                    </a:ext>
                  </a:extLst>
                </a:gridCol>
              </a:tblGrid>
              <a:tr h="17656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№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Область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ЦУР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Показатель            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Метод расчета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Значение</a:t>
                      </a:r>
                    </a:p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2024-2025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0821252"/>
                  </a:ext>
                </a:extLst>
              </a:tr>
              <a:tr h="176567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ЭКОЛОГИЯ (Е)</a:t>
                      </a:r>
                    </a:p>
                  </a:txBody>
                  <a:tcPr marL="8972" marR="8972" marT="89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7362016"/>
                  </a:ext>
                </a:extLst>
              </a:tr>
            </a:tbl>
          </a:graphicData>
        </a:graphic>
      </p:graphicFrame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8B70095-317D-43B0-BDFB-E1CAB2802F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388510" y="2384980"/>
            <a:ext cx="687508" cy="680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1520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0">
              <a:srgbClr val="00AC73"/>
            </a:gs>
            <a:gs pos="30000">
              <a:srgbClr val="00A894"/>
            </a:gs>
            <a:gs pos="71000">
              <a:srgbClr val="00A2D3"/>
            </a:gs>
            <a:gs pos="100000">
              <a:srgbClr val="009DFE"/>
            </a:gs>
          </a:gsLst>
          <a:lin ang="21594000" scaled="0"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FBDB2BF-89A4-4A9E-80DF-9662183BA5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3" name="Прямая соединительная линия 2"/>
          <p:cNvCxnSpPr>
            <a:cxnSpLocks/>
          </p:cNvCxnSpPr>
          <p:nvPr/>
        </p:nvCxnSpPr>
        <p:spPr bwMode="auto">
          <a:xfrm>
            <a:off x="0" y="6101255"/>
            <a:ext cx="1219199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5"/>
          <p:cNvSpPr txBox="1"/>
          <p:nvPr/>
        </p:nvSpPr>
        <p:spPr bwMode="auto">
          <a:xfrm>
            <a:off x="766763" y="281168"/>
            <a:ext cx="4652343" cy="55297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2000" b="1" i="0" u="none" strike="noStrike" cap="none" spc="0" dirty="0">
                <a:ln>
                  <a:noFill/>
                </a:ln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ESG-</a:t>
            </a:r>
            <a:r>
              <a:rPr lang="ru-RU" sz="2000" b="1" i="0" u="none" strike="noStrike" cap="none" spc="0" dirty="0">
                <a:ln>
                  <a:noFill/>
                </a:ln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данные 202</a:t>
            </a:r>
            <a:r>
              <a:rPr lang="ru-RU" sz="2000" b="1" dirty="0"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5</a:t>
            </a:r>
            <a:r>
              <a:rPr lang="ru-RU" sz="2000" b="1" i="0" u="none" strike="noStrike" cap="none" spc="0" dirty="0">
                <a:ln>
                  <a:noFill/>
                </a:ln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 – </a:t>
            </a:r>
            <a:r>
              <a:rPr lang="en-US" sz="2000" b="1" i="0" u="none" strike="noStrike" cap="none" spc="0" dirty="0">
                <a:ln>
                  <a:noFill/>
                </a:ln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E </a:t>
            </a:r>
            <a:endParaRPr lang="ru-RU" sz="2000" b="1" i="0" u="none" strike="noStrike" cap="none" spc="0" dirty="0">
              <a:ln>
                <a:noFill/>
              </a:ln>
              <a:solidFill>
                <a:prstClr val="white"/>
              </a:solidFill>
              <a:latin typeface="Times New Roman" panose="02020603050405020304" pitchFamily="18" charset="0"/>
              <a:ea typeface="Yu Gothic UI Semibold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1712575" y="6351042"/>
            <a:ext cx="273424" cy="365125"/>
          </a:xfrm>
        </p:spPr>
        <p:txBody>
          <a:bodyPr/>
          <a:lstStyle/>
          <a:p>
            <a:fld id="{A09476BC-E997-4138-96E0-2F248324900F}" type="slidenum">
              <a:rPr lang="ru-RU" smtClean="0"/>
              <a:t>7</a:t>
            </a:fld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0076668"/>
              </p:ext>
            </p:extLst>
          </p:nvPr>
        </p:nvGraphicFramePr>
        <p:xfrm>
          <a:off x="479425" y="1115311"/>
          <a:ext cx="10909302" cy="680022"/>
        </p:xfrm>
        <a:graphic>
          <a:graphicData uri="http://schemas.openxmlformats.org/drawingml/2006/table">
            <a:tbl>
              <a:tblPr/>
              <a:tblGrid>
                <a:gridCol w="3628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15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74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038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573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4622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3577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№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Область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ЦУР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Показатель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Метод расчета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Значение</a:t>
                      </a:r>
                    </a:p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2024-2025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770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ЭКОЛОГИЯ (Е)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9222107"/>
              </p:ext>
            </p:extLst>
          </p:nvPr>
        </p:nvGraphicFramePr>
        <p:xfrm>
          <a:off x="479425" y="1795320"/>
          <a:ext cx="10909302" cy="4920847"/>
        </p:xfrm>
        <a:graphic>
          <a:graphicData uri="http://schemas.openxmlformats.org/drawingml/2006/table">
            <a:tbl>
              <a:tblPr/>
              <a:tblGrid>
                <a:gridCol w="3557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24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21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5733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118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85044">
                  <a:extLst>
                    <a:ext uri="{9D8B030D-6E8A-4147-A177-3AD203B41FA5}">
                      <a16:colId xmlns:a16="http://schemas.microsoft.com/office/drawing/2014/main" val="2639473720"/>
                    </a:ext>
                  </a:extLst>
                </a:gridCol>
              </a:tblGrid>
              <a:tr h="665022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7.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Управление отходами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Опасные отходы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а) объем обработанных опасных отходов I и II классов опасности УК ИП/ПТ/ОЭЗ/ТОР 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в текущем и предыдущем отчетных периодах, т;</a:t>
                      </a:r>
                    </a:p>
                  </a:txBody>
                  <a:tcPr marL="180000" marR="180000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0090524"/>
                  </a:ext>
                </a:extLst>
              </a:tr>
              <a:tr h="3405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б) доля обработанных опасных отходов I и II классов опасности от общего количества отходов в текущем и предыдущем отчетных периодах, %;</a:t>
                      </a:r>
                      <a:endParaRPr lang="ru-RU" dirty="0"/>
                    </a:p>
                  </a:txBody>
                  <a:tcPr marL="180000" marR="180000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7097092"/>
                  </a:ext>
                </a:extLst>
              </a:tr>
              <a:tr h="3808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в) изменение объема обработанных опасных отходов I и II классов опасности относительно предыдущего отчетного периода, т, %</a:t>
                      </a:r>
                      <a:endParaRPr lang="ru-RU" dirty="0"/>
                    </a:p>
                  </a:txBody>
                  <a:tcPr marL="180000" marR="180000" marT="8972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7318989"/>
                  </a:ext>
                </a:extLst>
              </a:tr>
              <a:tr h="54196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8.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Качество атмосферного воздуха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Уловленные </a:t>
                      </a:r>
                      <a:endParaRPr lang="en-US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и обезвреженные загрязняющие атмосферу </a:t>
                      </a:r>
                      <a:endParaRPr lang="en-US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вещества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а) объем уловленных и обезвреженных загрязняющих атмосферу веществ, т;</a:t>
                      </a:r>
                    </a:p>
                  </a:txBody>
                  <a:tcPr marL="180000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2180179"/>
                  </a:ext>
                </a:extLst>
              </a:tr>
              <a:tr h="45289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б) доля уловленных и обезвреженных загрязняющих атмосферу веществ от общего объема выбросов загрязняющих атмосферу веществ в ИП/ПТ/ОЭЗ/ТОР в отчетном периоде, %</a:t>
                      </a:r>
                    </a:p>
                  </a:txBody>
                  <a:tcPr marL="180000" marR="8972" marT="8972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9387096"/>
                  </a:ext>
                </a:extLst>
              </a:tr>
              <a:tr h="823248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9.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Санитарное состояние атмосферного воздуха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а) количество проб атмосферного воздуха, взятых для исследования в отчетном периоде, ед.;</a:t>
                      </a:r>
                    </a:p>
                  </a:txBody>
                  <a:tcPr marL="180000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0259444"/>
                  </a:ext>
                </a:extLst>
              </a:tr>
              <a:tr h="5064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б) количество проб атмосферного воздуха, не соответствующих санитарным требованиям 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в отчетном периоде, ед.;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80000" marR="8972" marT="8972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 dirty="0"/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 dirty="0"/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5201683"/>
                  </a:ext>
                </a:extLst>
              </a:tr>
              <a:tr h="5064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в) доля проб атмосферного воздуха, не соответствующих санитарным требованиям, 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от общего количества исследованных проб, %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80000" marR="8972" marT="8972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 dirty="0"/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 dirty="0"/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2964908"/>
                  </a:ext>
                </a:extLst>
              </a:tr>
              <a:tr h="68886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10.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Зеленые </a:t>
                      </a:r>
                      <a:endParaRPr lang="en-US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насаждения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Количество высаженных деревьев и кустарников в текущем и предыдущем отчетных периодах, ед.</a:t>
                      </a:r>
                    </a:p>
                  </a:txBody>
                  <a:tcPr marL="180000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913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992313" y="6063475"/>
            <a:ext cx="682625" cy="59487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60DEEDE-FB74-4964-9CC3-6B2EEBCB56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992313" y="2177489"/>
            <a:ext cx="682625" cy="68052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5F4F210-1ED5-4BBB-AA58-1984629E2A1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730"/>
          <a:stretch/>
        </p:blipFill>
        <p:spPr bwMode="auto">
          <a:xfrm>
            <a:off x="1992313" y="3337249"/>
            <a:ext cx="682625" cy="680529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F897872-288C-405B-8F3B-215E33CFD01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730"/>
          <a:stretch/>
        </p:blipFill>
        <p:spPr bwMode="auto">
          <a:xfrm>
            <a:off x="1992313" y="4740198"/>
            <a:ext cx="682625" cy="675353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0">
              <a:srgbClr val="00AC73"/>
            </a:gs>
            <a:gs pos="30000">
              <a:srgbClr val="00A894"/>
            </a:gs>
            <a:gs pos="71000">
              <a:srgbClr val="00A2D3"/>
            </a:gs>
            <a:gs pos="100000">
              <a:srgbClr val="009DFE"/>
            </a:gs>
          </a:gsLst>
          <a:lin ang="21594000" scaled="0"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107378E-1924-40ED-95EE-A1D6FE09B4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0"/>
            <a:ext cx="12192000" cy="6858000"/>
          </a:xfrm>
          <a:prstGeom prst="rect">
            <a:avLst/>
          </a:prstGeom>
        </p:spPr>
      </p:pic>
      <p:cxnSp>
        <p:nvCxnSpPr>
          <p:cNvPr id="3" name="Прямая соединительная линия 2"/>
          <p:cNvCxnSpPr>
            <a:cxnSpLocks/>
          </p:cNvCxnSpPr>
          <p:nvPr/>
        </p:nvCxnSpPr>
        <p:spPr bwMode="auto">
          <a:xfrm>
            <a:off x="0" y="6101255"/>
            <a:ext cx="1219199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5"/>
          <p:cNvSpPr txBox="1"/>
          <p:nvPr/>
        </p:nvSpPr>
        <p:spPr bwMode="auto">
          <a:xfrm>
            <a:off x="565809" y="281168"/>
            <a:ext cx="10754039" cy="55297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2000" b="1" dirty="0"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ESG-</a:t>
            </a:r>
            <a:r>
              <a:rPr lang="ru-RU" sz="2000" b="1" dirty="0"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данные 2025 – </a:t>
            </a:r>
            <a:r>
              <a:rPr lang="en-US" sz="2000" b="1" dirty="0"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E </a:t>
            </a:r>
            <a:endParaRPr lang="ru-RU" sz="2000" b="1" dirty="0">
              <a:solidFill>
                <a:prstClr val="white"/>
              </a:solidFill>
              <a:latin typeface="Times New Roman" panose="02020603050405020304" pitchFamily="18" charset="0"/>
              <a:ea typeface="Yu Gothic UI Semibold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1651533" y="6301514"/>
            <a:ext cx="273424" cy="365125"/>
          </a:xfrm>
        </p:spPr>
        <p:txBody>
          <a:bodyPr/>
          <a:lstStyle/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1732292"/>
              </p:ext>
            </p:extLst>
          </p:nvPr>
        </p:nvGraphicFramePr>
        <p:xfrm>
          <a:off x="478367" y="1115311"/>
          <a:ext cx="10910358" cy="546100"/>
        </p:xfrm>
        <a:graphic>
          <a:graphicData uri="http://schemas.openxmlformats.org/drawingml/2006/table">
            <a:tbl>
              <a:tblPr/>
              <a:tblGrid>
                <a:gridCol w="3513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83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74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73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6980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3775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4384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№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Область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ЦУР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Показатель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Метод расчета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Значение</a:t>
                      </a:r>
                    </a:p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2024-2025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1848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ЭКОЛОГИЯ (Е)</a:t>
                      </a:r>
                    </a:p>
                  </a:txBody>
                  <a:tcPr marL="8972" marR="8972" marT="89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262760"/>
              </p:ext>
            </p:extLst>
          </p:nvPr>
        </p:nvGraphicFramePr>
        <p:xfrm>
          <a:off x="474133" y="1658802"/>
          <a:ext cx="10910358" cy="4974122"/>
        </p:xfrm>
        <a:graphic>
          <a:graphicData uri="http://schemas.openxmlformats.org/drawingml/2006/table">
            <a:tbl>
              <a:tblPr/>
              <a:tblGrid>
                <a:gridCol w="3731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65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1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6938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676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6762">
                  <a:extLst>
                    <a:ext uri="{9D8B030D-6E8A-4147-A177-3AD203B41FA5}">
                      <a16:colId xmlns:a16="http://schemas.microsoft.com/office/drawing/2014/main" val="3624224431"/>
                    </a:ext>
                  </a:extLst>
                </a:gridCol>
              </a:tblGrid>
              <a:tr h="175247"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Энергопотребление </a:t>
                      </a:r>
                      <a:endParaRPr lang="en-US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и воздействие </a:t>
                      </a:r>
                      <a:endParaRPr lang="en-US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на климат</a:t>
                      </a: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 Энергоэффективность</a:t>
                      </a: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а) объем потребления электроэнергии УК ИП/ПТ/ОЭЗ/ТОР в текущем и предыдущем отчетных периодах, тыс. кВт/ч;</a:t>
                      </a:r>
                    </a:p>
                  </a:txBody>
                  <a:tcPr marL="180000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11175.87</a:t>
                      </a: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17529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.82</a:t>
                      </a: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3521912"/>
                  </a:ext>
                </a:extLst>
              </a:tr>
              <a:tr h="316065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11.</a:t>
                      </a: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Производство и потребление чистой электроэнергии</a:t>
                      </a: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92D050"/>
                        </a:solidFill>
                        <a:effectLst/>
                        <a:latin typeface="Times New Roman"/>
                      </a:endParaRP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9567933"/>
                  </a:ext>
                </a:extLst>
              </a:tr>
              <a:tr h="29084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б) потребление электроэнергии в расчете на чистую добавленную стоимость в текущем и предыдущем отчетных периодах, кВт/ч/руб.;</a:t>
                      </a:r>
                    </a:p>
                  </a:txBody>
                  <a:tcPr marL="180000" marR="5615" marT="5615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5032366"/>
                  </a:ext>
                </a:extLst>
              </a:tr>
              <a:tr h="4624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в) изменение потребления электроэнергии относительно предыдущего отчетного периода, тыс. кВт/ч, %;</a:t>
                      </a:r>
                      <a:endParaRPr lang="ru-RU" dirty="0"/>
                    </a:p>
                  </a:txBody>
                  <a:tcPr marL="180000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2558149"/>
                  </a:ext>
                </a:extLst>
              </a:tr>
              <a:tr h="29084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г) изменение потребления электроэнергии в расчете на чистую добавленную стоимость относительно предыдущего отчетного периода, тыс. кВт/ч, %;</a:t>
                      </a:r>
                      <a:endParaRPr lang="ru-RU" dirty="0"/>
                    </a:p>
                  </a:txBody>
                  <a:tcPr marL="180000" marR="5615" marT="5615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8624812"/>
                  </a:ext>
                </a:extLst>
              </a:tr>
              <a:tr h="4792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д) проведение мероприятий, направленных на повышение эффективности электроснабжения</a:t>
                      </a:r>
                      <a:endParaRPr lang="ru-RU" dirty="0"/>
                    </a:p>
                  </a:txBody>
                  <a:tcPr marL="180000" marR="5615" marT="5615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4310057"/>
                  </a:ext>
                </a:extLst>
              </a:tr>
              <a:tr h="146522"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615" marR="5615" marT="5615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Производство и потребление чистой электроэнергии</a:t>
                      </a: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а) объем чистой электроэнергии (гидроэлектроэнергия, атомная, газовая, солнечная, ветровая, геотермальная, приливная, энергия биомассы), произведенной на территории ИП/ПТ/ОЭЗ/ТОР в текущем отчетном периоде, тыс. кВт/ч;</a:t>
                      </a:r>
                    </a:p>
                  </a:txBody>
                  <a:tcPr marL="180000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1743498"/>
                  </a:ext>
                </a:extLst>
              </a:tr>
              <a:tr h="544961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12.</a:t>
                      </a: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Производство и потребление чистой электроэнергии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92D050"/>
                        </a:solidFill>
                        <a:effectLst/>
                        <a:latin typeface="Times New Roman"/>
                      </a:endParaRP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9842226"/>
                  </a:ext>
                </a:extLst>
              </a:tr>
              <a:tr h="5218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б) объем потребленной чистой электроэнергии в текущем отчетном периоде, тыс. кВт/ч;</a:t>
                      </a:r>
                      <a:endParaRPr lang="ru-RU" dirty="0"/>
                    </a:p>
                  </a:txBody>
                  <a:tcPr marL="180000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2454739"/>
                  </a:ext>
                </a:extLst>
              </a:tr>
              <a:tr h="6383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в) доля чистой электроэнергии, произведенной на территории ИП/ПТ/ОЭЗ/ТОР в текущем отчетном периоде, в общем объеме производства электроэнергии, %;</a:t>
                      </a:r>
                    </a:p>
                  </a:txBody>
                  <a:tcPr marL="180000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1189098"/>
                  </a:ext>
                </a:extLst>
              </a:tr>
              <a:tr h="10076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г) доля потребленной чистой электроэнергии в общем объеме энергопотребления в текущем отчетном периоде, %.</a:t>
                      </a:r>
                    </a:p>
                  </a:txBody>
                  <a:tcPr marL="180000" marR="5615" marT="5615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9718752"/>
                  </a:ext>
                </a:extLst>
              </a:tr>
            </a:tbl>
          </a:graphicData>
        </a:graphic>
      </p:graphicFrame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325F140-3232-4C8B-807E-CC9A49CEB0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992311" y="2431801"/>
            <a:ext cx="682625" cy="689841"/>
          </a:xfrm>
          <a:prstGeom prst="rect">
            <a:avLst/>
          </a:prstGeom>
          <a:solidFill>
            <a:srgbClr val="E7E6E6">
              <a:alpha val="85000"/>
            </a:srgbClr>
          </a:solidFill>
          <a:ln>
            <a:noFill/>
          </a:ln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BD8160D-49D5-4B5F-9BAC-5F5E493E81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992310" y="4965098"/>
            <a:ext cx="682626" cy="680529"/>
          </a:xfrm>
          <a:prstGeom prst="rect">
            <a:avLst/>
          </a:prstGeom>
          <a:solidFill>
            <a:srgbClr val="E7E6E6">
              <a:alpha val="85000"/>
            </a:s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155649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0">
              <a:srgbClr val="00AC73"/>
            </a:gs>
            <a:gs pos="30000">
              <a:srgbClr val="00A894"/>
            </a:gs>
            <a:gs pos="71000">
              <a:srgbClr val="00A2D3"/>
            </a:gs>
            <a:gs pos="100000">
              <a:srgbClr val="009DFE"/>
            </a:gs>
          </a:gsLst>
          <a:lin ang="21594000" scaled="0"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107378E-1924-40ED-95EE-A1D6FE09B4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0"/>
            <a:ext cx="12192000" cy="6858000"/>
          </a:xfrm>
          <a:prstGeom prst="rect">
            <a:avLst/>
          </a:prstGeom>
        </p:spPr>
      </p:pic>
      <p:cxnSp>
        <p:nvCxnSpPr>
          <p:cNvPr id="3" name="Прямая соединительная линия 2"/>
          <p:cNvCxnSpPr>
            <a:cxnSpLocks/>
          </p:cNvCxnSpPr>
          <p:nvPr/>
        </p:nvCxnSpPr>
        <p:spPr bwMode="auto">
          <a:xfrm>
            <a:off x="0" y="6101255"/>
            <a:ext cx="1219199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5"/>
          <p:cNvSpPr txBox="1"/>
          <p:nvPr/>
        </p:nvSpPr>
        <p:spPr bwMode="auto">
          <a:xfrm>
            <a:off x="565809" y="281168"/>
            <a:ext cx="10754039" cy="55297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2000" b="1" dirty="0"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ESG-</a:t>
            </a:r>
            <a:r>
              <a:rPr lang="ru-RU" sz="2000" b="1" dirty="0"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данные 2025 – </a:t>
            </a:r>
            <a:r>
              <a:rPr lang="en-US" sz="2000" b="1" dirty="0">
                <a:solidFill>
                  <a:prstClr val="white"/>
                </a:solidFill>
                <a:latin typeface="Times New Roman" panose="02020603050405020304" pitchFamily="18" charset="0"/>
                <a:ea typeface="Yu Gothic UI Semibold"/>
                <a:cs typeface="Times New Roman" panose="02020603050405020304" pitchFamily="18" charset="0"/>
              </a:rPr>
              <a:t>E </a:t>
            </a:r>
            <a:endParaRPr lang="ru-RU" sz="2000" b="1" dirty="0">
              <a:solidFill>
                <a:prstClr val="white"/>
              </a:solidFill>
              <a:latin typeface="Times New Roman" panose="02020603050405020304" pitchFamily="18" charset="0"/>
              <a:ea typeface="Yu Gothic UI Semibold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1712575" y="6317991"/>
            <a:ext cx="292100" cy="365125"/>
          </a:xfrm>
        </p:spPr>
        <p:txBody>
          <a:bodyPr/>
          <a:lstStyle/>
          <a:p>
            <a:fld id="{A09476BC-E997-4138-96E0-2F24832490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1343382"/>
              </p:ext>
            </p:extLst>
          </p:nvPr>
        </p:nvGraphicFramePr>
        <p:xfrm>
          <a:off x="479424" y="1178552"/>
          <a:ext cx="10909301" cy="884768"/>
        </p:xfrm>
        <a:graphic>
          <a:graphicData uri="http://schemas.openxmlformats.org/drawingml/2006/table">
            <a:tbl>
              <a:tblPr/>
              <a:tblGrid>
                <a:gridCol w="3628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00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32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96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615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4199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4384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№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Область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ЦУР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Показатель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Метод расчета</a:t>
                      </a:r>
                    </a:p>
                  </a:txBody>
                  <a:tcPr marL="8972" marR="8972" marT="89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Значение</a:t>
                      </a:r>
                    </a:p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2024-2025</a:t>
                      </a:r>
                    </a:p>
                    <a:p>
                      <a:pPr algn="ctr" fontAlgn="b"/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72" marR="8972" marT="180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1848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ЭКОЛОГИЯ (Е)</a:t>
                      </a:r>
                    </a:p>
                  </a:txBody>
                  <a:tcPr marL="8972" marR="8972" marT="89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8654146"/>
              </p:ext>
            </p:extLst>
          </p:nvPr>
        </p:nvGraphicFramePr>
        <p:xfrm>
          <a:off x="479425" y="2061629"/>
          <a:ext cx="10909298" cy="4634522"/>
        </p:xfrm>
        <a:graphic>
          <a:graphicData uri="http://schemas.openxmlformats.org/drawingml/2006/table">
            <a:tbl>
              <a:tblPr/>
              <a:tblGrid>
                <a:gridCol w="358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56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1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96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615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7099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70995">
                  <a:extLst>
                    <a:ext uri="{9D8B030D-6E8A-4147-A177-3AD203B41FA5}">
                      <a16:colId xmlns:a16="http://schemas.microsoft.com/office/drawing/2014/main" val="1105063220"/>
                    </a:ext>
                  </a:extLst>
                </a:gridCol>
              </a:tblGrid>
              <a:tr h="664637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13.</a:t>
                      </a:r>
                    </a:p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1">
                  <a:txBody>
                    <a:bodyPr/>
                    <a:lstStyle/>
                    <a:p>
                      <a:pPr algn="ctr"/>
                      <a:endParaRPr lang="ru-RU" sz="11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sz="11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sz="11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sz="11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sz="11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sz="11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sz="11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sz="11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sz="11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sz="11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sz="11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sz="11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sz="11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Энергопотребление </a:t>
                      </a:r>
                      <a:endParaRPr lang="en-US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и воздействие на климат</a:t>
                      </a:r>
                    </a:p>
                    <a:p>
                      <a:pPr algn="ctr"/>
                      <a:endParaRPr lang="ru-RU" dirty="0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rowSpan="6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615" marR="5615" marT="5615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marL="6985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Производство и потребление энергии с использованием ВИЭ</a:t>
                      </a: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0" algn="just">
                        <a:spcBef>
                          <a:spcPts val="15"/>
                        </a:spcBef>
                        <a:spcAft>
                          <a:spcPts val="0"/>
                        </a:spcAft>
                        <a:tabLst>
                          <a:tab pos="261620" algn="l"/>
                          <a:tab pos="828040" algn="l"/>
                          <a:tab pos="2030730" algn="l"/>
                          <a:tab pos="3166110" algn="l"/>
                          <a:tab pos="3467735" algn="l"/>
                          <a:tab pos="4362450" algn="l"/>
                          <a:tab pos="5590540" algn="l"/>
                        </a:tabLst>
                      </a:pPr>
                      <a:endParaRPr lang="en-US" sz="1100" dirty="0"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69850" algn="just">
                        <a:spcBef>
                          <a:spcPts val="15"/>
                        </a:spcBef>
                        <a:spcAft>
                          <a:spcPts val="0"/>
                        </a:spcAft>
                        <a:tabLst>
                          <a:tab pos="261620" algn="l"/>
                          <a:tab pos="828040" algn="l"/>
                          <a:tab pos="2030730" algn="l"/>
                          <a:tab pos="3166110" algn="l"/>
                          <a:tab pos="3467735" algn="l"/>
                          <a:tab pos="4362450" algn="l"/>
                          <a:tab pos="5590540" algn="l"/>
                        </a:tabLst>
                      </a:pP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а) объем электроэнергии, произведенной на территории ИП/ПТ/ОЭЗ/ТОР </a:t>
                      </a:r>
                      <a:endParaRPr lang="en-US" sz="1100" dirty="0"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69850" algn="just">
                        <a:spcBef>
                          <a:spcPts val="15"/>
                        </a:spcBef>
                        <a:spcAft>
                          <a:spcPts val="0"/>
                        </a:spcAft>
                        <a:tabLst>
                          <a:tab pos="261620" algn="l"/>
                          <a:tab pos="828040" algn="l"/>
                          <a:tab pos="2030730" algn="l"/>
                          <a:tab pos="3166110" algn="l"/>
                          <a:tab pos="3467735" algn="l"/>
                          <a:tab pos="4362450" algn="l"/>
                          <a:tab pos="5590540" algn="l"/>
                        </a:tabLst>
                      </a:pP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с использованием</a:t>
                      </a:r>
                      <a:r>
                        <a:rPr lang="ru-RU" sz="1100" spc="15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возобновляемых</a:t>
                      </a:r>
                      <a:r>
                        <a:rPr lang="ru-RU" sz="1100" spc="15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источников</a:t>
                      </a:r>
                      <a:r>
                        <a:rPr lang="ru-RU" sz="1100" spc="5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энергии</a:t>
                      </a:r>
                      <a:r>
                        <a:rPr lang="ru-RU" sz="1100" spc="5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sz="1100" spc="5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текущем</a:t>
                      </a:r>
                      <a:r>
                        <a:rPr lang="ru-RU" sz="1100" spc="3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отчетном</a:t>
                      </a:r>
                      <a:r>
                        <a:rPr lang="ru-RU" sz="1100" spc="2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периоде,</a:t>
                      </a:r>
                      <a:r>
                        <a:rPr lang="ru-RU" sz="1100" spc="-28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100" spc="-280" dirty="0">
                        <a:effectLst/>
                        <a:latin typeface="PT Astra Serif" panose="020A0603040505020204" pitchFamily="18" charset="-52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69850" algn="just">
                        <a:spcBef>
                          <a:spcPts val="15"/>
                        </a:spcBef>
                        <a:spcAft>
                          <a:spcPts val="0"/>
                        </a:spcAft>
                        <a:tabLst>
                          <a:tab pos="261620" algn="l"/>
                          <a:tab pos="828040" algn="l"/>
                          <a:tab pos="2030730" algn="l"/>
                          <a:tab pos="3166110" algn="l"/>
                          <a:tab pos="3467735" algn="l"/>
                          <a:tab pos="4362450" algn="l"/>
                          <a:tab pos="5590540" algn="l"/>
                        </a:tabLst>
                      </a:pP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тыс.</a:t>
                      </a:r>
                      <a:r>
                        <a:rPr lang="ru-RU" sz="1100" spc="15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кВт/ч;</a:t>
                      </a:r>
                      <a:endParaRPr lang="ru-RU" sz="1100" dirty="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00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1973904"/>
                  </a:ext>
                </a:extLst>
              </a:tr>
              <a:tr h="37858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6985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50190" algn="l"/>
                        </a:tabLst>
                        <a:defRPr/>
                      </a:pP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б) объем</a:t>
                      </a:r>
                      <a:r>
                        <a:rPr lang="ru-RU" sz="1100" spc="5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потребленной</a:t>
                      </a:r>
                      <a:r>
                        <a:rPr lang="ru-RU" sz="1100" spc="5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электроэнергии,</a:t>
                      </a:r>
                      <a:r>
                        <a:rPr lang="ru-RU" sz="1100" spc="5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произведенной</a:t>
                      </a:r>
                      <a:r>
                        <a:rPr lang="ru-RU" sz="1100" spc="5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ru-RU" sz="1100" spc="5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использованием</a:t>
                      </a:r>
                      <a:r>
                        <a:rPr lang="ru-RU" sz="1100" spc="5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возобновляемых</a:t>
                      </a:r>
                      <a:r>
                        <a:rPr lang="ru-RU" sz="1100" spc="-4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источников</a:t>
                      </a:r>
                      <a:r>
                        <a:rPr lang="ru-RU" sz="1100" spc="-2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энергии</a:t>
                      </a:r>
                      <a:r>
                        <a:rPr lang="ru-RU" sz="1100" spc="-5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sz="1100" spc="-25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текущем</a:t>
                      </a:r>
                      <a:r>
                        <a:rPr lang="ru-RU" sz="1100" spc="-5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отчетном периоде,</a:t>
                      </a:r>
                      <a:r>
                        <a:rPr lang="ru-RU" sz="1100" spc="-1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тыс.</a:t>
                      </a:r>
                      <a:r>
                        <a:rPr lang="ru-RU" sz="1100" spc="-1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кВт/ч;</a:t>
                      </a:r>
                      <a:endParaRPr lang="ru-RU" sz="1100" dirty="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000" marR="68580" marT="0" marB="0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029831"/>
                  </a:ext>
                </a:extLst>
              </a:tr>
              <a:tr h="3373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6985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50190" algn="l"/>
                        </a:tabLst>
                        <a:defRPr/>
                      </a:pP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в) доля</a:t>
                      </a:r>
                      <a:r>
                        <a:rPr lang="ru-RU" sz="1100" spc="5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электроэнергии,</a:t>
                      </a:r>
                      <a:r>
                        <a:rPr lang="ru-RU" sz="1100" spc="5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произведенной</a:t>
                      </a:r>
                      <a:r>
                        <a:rPr lang="ru-RU" sz="1100" spc="5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ru-RU" sz="1100" spc="5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использованием</a:t>
                      </a:r>
                      <a:r>
                        <a:rPr lang="ru-RU" sz="1100" spc="5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возобновляемых</a:t>
                      </a:r>
                      <a:r>
                        <a:rPr lang="ru-RU" sz="1100" spc="5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источников</a:t>
                      </a:r>
                      <a:r>
                        <a:rPr lang="ru-RU" sz="1100" spc="5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энергии</a:t>
                      </a:r>
                      <a:r>
                        <a:rPr lang="ru-RU" sz="1100" spc="5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sz="1100" spc="5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общем</a:t>
                      </a:r>
                      <a:r>
                        <a:rPr lang="ru-RU" sz="1100" spc="5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объеме</a:t>
                      </a:r>
                      <a:r>
                        <a:rPr lang="ru-RU" sz="1100" spc="5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производства</a:t>
                      </a:r>
                      <a:r>
                        <a:rPr lang="ru-RU" sz="1100" spc="5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электроэнергии</a:t>
                      </a:r>
                      <a:r>
                        <a:rPr lang="ru-RU" sz="1100" spc="5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sz="1100" spc="5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текущем</a:t>
                      </a:r>
                      <a:r>
                        <a:rPr lang="ru-RU" sz="1100" spc="5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отчетном</a:t>
                      </a:r>
                      <a:r>
                        <a:rPr lang="ru-RU" sz="1100" spc="2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периоде, %;</a:t>
                      </a:r>
                      <a:endParaRPr lang="ru-RU" sz="1100" dirty="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000" marR="68580" marT="0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5002476"/>
                  </a:ext>
                </a:extLst>
              </a:tr>
              <a:tr h="4728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985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50190" algn="l"/>
                        </a:tabLst>
                        <a:defRPr/>
                      </a:pP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г) доля</a:t>
                      </a:r>
                      <a:r>
                        <a:rPr lang="ru-RU" sz="1100" spc="5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потребленной</a:t>
                      </a:r>
                      <a:r>
                        <a:rPr lang="ru-RU" sz="1100" spc="5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электроэнергии,</a:t>
                      </a:r>
                      <a:r>
                        <a:rPr lang="ru-RU" sz="1100" spc="5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произведенной</a:t>
                      </a:r>
                      <a:r>
                        <a:rPr lang="ru-RU" sz="1100" spc="5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ru-RU" sz="1100" spc="5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использованием</a:t>
                      </a:r>
                      <a:r>
                        <a:rPr lang="ru-RU" sz="1100" spc="5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spc="-5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возобновляемых</a:t>
                      </a:r>
                      <a:r>
                        <a:rPr lang="ru-RU" sz="1100" spc="-45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spc="-5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источников</a:t>
                      </a:r>
                      <a:r>
                        <a:rPr lang="ru-RU" sz="1100" spc="-35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spc="-5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энергии,</a:t>
                      </a:r>
                      <a:r>
                        <a:rPr lang="ru-RU" sz="1100" spc="-3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spc="-5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sz="1100" spc="-7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spc="-5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общем</a:t>
                      </a:r>
                      <a:r>
                        <a:rPr lang="ru-RU" sz="1100" spc="-55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spc="-5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объеме</a:t>
                      </a:r>
                      <a:r>
                        <a:rPr lang="ru-RU" sz="1100" spc="-3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энергопотребления</a:t>
                      </a:r>
                      <a:r>
                        <a:rPr lang="ru-RU" sz="1100" spc="-4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sz="1100" spc="-45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текущем</a:t>
                      </a:r>
                      <a:r>
                        <a:rPr lang="ru-RU" sz="1100" spc="-28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отчетном</a:t>
                      </a:r>
                      <a:r>
                        <a:rPr lang="ru-RU" sz="1100" spc="2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периоде, %;</a:t>
                      </a:r>
                      <a:endParaRPr lang="ru-RU" sz="1100" dirty="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00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1464579"/>
                  </a:ext>
                </a:extLst>
              </a:tr>
              <a:tr h="3569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69850" marR="66675" algn="just">
                        <a:spcBef>
                          <a:spcPts val="10"/>
                        </a:spcBef>
                        <a:spcAft>
                          <a:spcPts val="0"/>
                        </a:spcAft>
                        <a:tabLst>
                          <a:tab pos="189230" algn="l"/>
                        </a:tabLst>
                      </a:pP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д) мощность генерирующих объектов на территории, функционирующих на основе</a:t>
                      </a:r>
                      <a:r>
                        <a:rPr lang="ru-RU" sz="1100" spc="5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использования</a:t>
                      </a:r>
                      <a:r>
                        <a:rPr lang="ru-RU" sz="1100" spc="1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возобновляемых</a:t>
                      </a:r>
                      <a:r>
                        <a:rPr lang="ru-RU" sz="1100" spc="1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источников</a:t>
                      </a:r>
                      <a:r>
                        <a:rPr lang="ru-RU" sz="1100" spc="-5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энергии,</a:t>
                      </a:r>
                      <a:r>
                        <a:rPr lang="ru-RU" sz="1100" spc="-5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МВт;</a:t>
                      </a:r>
                      <a:endParaRPr lang="ru-RU" sz="1100" dirty="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000" marR="68580" marT="0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4164440"/>
                  </a:ext>
                </a:extLst>
              </a:tr>
              <a:tr h="50292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6985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50190" algn="l"/>
                        </a:tabLst>
                        <a:defRPr/>
                      </a:pP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е) проведение</a:t>
                      </a:r>
                      <a:r>
                        <a:rPr lang="ru-RU" sz="1100" spc="42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мероприятий, направленных на повышение доли энергии</a:t>
                      </a:r>
                      <a:r>
                        <a:rPr lang="ru-RU" sz="1100" spc="115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из возобновляемых</a:t>
                      </a:r>
                      <a:r>
                        <a:rPr lang="ru-RU" sz="1100" spc="5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источников</a:t>
                      </a:r>
                      <a:r>
                        <a:rPr lang="ru-RU" sz="1100" spc="5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sz="1100" spc="5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общем</a:t>
                      </a:r>
                      <a:r>
                        <a:rPr lang="ru-RU" sz="1100" spc="5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объеме</a:t>
                      </a:r>
                      <a:r>
                        <a:rPr lang="ru-RU" sz="1100" spc="5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производства</a:t>
                      </a:r>
                      <a:r>
                        <a:rPr lang="ru-RU" sz="1100" spc="5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lang="ru-RU" sz="1100" spc="5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потребления</a:t>
                      </a:r>
                      <a:r>
                        <a:rPr lang="ru-RU" sz="1100" spc="5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электроэнергии.</a:t>
                      </a:r>
                      <a:endParaRPr lang="ru-RU" sz="1100" dirty="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000" marR="68580" marT="0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1847379"/>
                  </a:ext>
                </a:extLst>
              </a:tr>
              <a:tr h="399769">
                <a:tc rowSpan="5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14.</a:t>
                      </a:r>
                    </a:p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rowSpan="5">
                  <a:txBody>
                    <a:bodyPr/>
                    <a:lstStyle/>
                    <a:p>
                      <a:endParaRPr lang="ru-RU"/>
                    </a:p>
                  </a:txBody>
                  <a:tcPr marL="5615" marR="5615" marT="5615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Эффективное теплоснабжение</a:t>
                      </a:r>
                      <a:endParaRPr lang="ru-RU" dirty="0"/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а) 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объем потребления тепловой энергии УК ИП/ПТ/ОЭЗ/ТОР в текущем и предыдущем отчетных периодах, Гкал;</a:t>
                      </a:r>
                    </a:p>
                  </a:txBody>
                  <a:tcPr marL="180000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101,0</a:t>
                      </a: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101,0</a:t>
                      </a: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34095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б) потребление тепловой энергии в расчете на чистую добавленную стоимость в текущем </a:t>
                      </a:r>
                      <a:endParaRPr lang="en-US" sz="1100" kern="12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  <a:p>
                      <a:pPr algn="l" font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и предыдущем отчетных периодах, Гкал/</a:t>
                      </a:r>
                      <a:r>
                        <a:rPr lang="ru-RU" sz="1100" kern="1200" dirty="0" err="1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руб</a:t>
                      </a:r>
                      <a:endParaRPr lang="ru-RU" sz="1100" dirty="0"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 marL="180000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9497909"/>
                  </a:ext>
                </a:extLst>
              </a:tr>
              <a:tr h="3969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в) изменение потребления тепловой энергии относительно предыдущего отчетного периода, Гкал, %;</a:t>
                      </a:r>
                      <a:endParaRPr lang="ru-RU" sz="1100" dirty="0"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 marL="180000" marR="5615" marT="5615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5512702"/>
                  </a:ext>
                </a:extLst>
              </a:tr>
              <a:tr h="3778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г) изменение потребления тепловой энергии в расчете на чистую добавленную стоимость относительно предыдущего отчетного периода, Гкал, %;</a:t>
                      </a:r>
                      <a:endParaRPr lang="ru-RU" sz="1100" dirty="0"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 marL="180000" marR="5615" marT="5615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283152"/>
                  </a:ext>
                </a:extLst>
              </a:tr>
              <a:tr h="3997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д) проведение мероприятий, направленных на повышение эффективности теплоснабжения</a:t>
                      </a:r>
                      <a:endParaRPr lang="ru-RU" sz="1100" dirty="0"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  <a:p>
                      <a:pPr algn="l" fontAlgn="ctr"/>
                      <a:endParaRPr lang="ru-RU" sz="1100" dirty="0"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 marL="180000" marR="5615" marT="5615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615" marR="5615" marT="5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1245830"/>
                  </a:ext>
                </a:extLst>
              </a:tr>
            </a:tbl>
          </a:graphicData>
        </a:graphic>
      </p:graphicFrame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18107FC8-27AD-4512-8D06-A07CE864EC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992312" y="3294471"/>
            <a:ext cx="682625" cy="680521"/>
          </a:xfrm>
          <a:prstGeom prst="rect">
            <a:avLst/>
          </a:prstGeom>
          <a:solidFill>
            <a:srgbClr val="E7E6E6">
              <a:alpha val="85000"/>
            </a:srgbClr>
          </a:solidFill>
          <a:ln>
            <a:noFill/>
          </a:ln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A2014C9D-3B4B-4154-8037-0EF7026D87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992312" y="5420730"/>
            <a:ext cx="682625" cy="680525"/>
          </a:xfrm>
          <a:prstGeom prst="rect">
            <a:avLst/>
          </a:prstGeom>
          <a:solidFill>
            <a:srgbClr val="E7E6E6">
              <a:alpha val="85000"/>
            </a:s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025794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7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11444</TotalTime>
  <Words>5762</Words>
  <Application>Microsoft Office PowerPoint</Application>
  <PresentationFormat>Широкоэкранный</PresentationFormat>
  <Paragraphs>1096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32</vt:i4>
      </vt:variant>
    </vt:vector>
  </HeadingPairs>
  <TitlesOfParts>
    <vt:vector size="47" baseType="lpstr">
      <vt:lpstr>Yu Gothic UI</vt:lpstr>
      <vt:lpstr>Yu Gothic UI Semibold</vt:lpstr>
      <vt:lpstr>Arial</vt:lpstr>
      <vt:lpstr>Calibri</vt:lpstr>
      <vt:lpstr>Calibri Light</vt:lpstr>
      <vt:lpstr>Microsoft Sans Serif</vt:lpstr>
      <vt:lpstr>PT Astra Serif</vt:lpstr>
      <vt:lpstr>Roboto Condensed</vt:lpstr>
      <vt:lpstr>Times New Roman</vt:lpstr>
      <vt:lpstr>Тема Office</vt:lpstr>
      <vt:lpstr>2_Тема Office</vt:lpstr>
      <vt:lpstr>3_Тема Office</vt:lpstr>
      <vt:lpstr>4_Тема Office</vt:lpstr>
      <vt:lpstr>6_Тема Office</vt:lpstr>
      <vt:lpstr>7_Тема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Лаутен И.А.</dc:creator>
  <cp:lastModifiedBy>Лаутен Илья Александрович</cp:lastModifiedBy>
  <cp:revision>952</cp:revision>
  <cp:lastPrinted>2023-11-21T09:56:36Z</cp:lastPrinted>
  <dcterms:created xsi:type="dcterms:W3CDTF">2023-05-24T09:58:21Z</dcterms:created>
  <dcterms:modified xsi:type="dcterms:W3CDTF">2026-08-14T09:51:03Z</dcterms:modified>
</cp:coreProperties>
</file>